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5" r:id="rId2"/>
    <p:sldMasterId id="2147483702" r:id="rId3"/>
  </p:sldMasterIdLst>
  <p:sldIdLst>
    <p:sldId id="290" r:id="rId4"/>
    <p:sldId id="258" r:id="rId5"/>
    <p:sldId id="259" r:id="rId6"/>
    <p:sldId id="260" r:id="rId7"/>
    <p:sldId id="261" r:id="rId8"/>
    <p:sldId id="291" r:id="rId9"/>
    <p:sldId id="292" r:id="rId10"/>
    <p:sldId id="293" r:id="rId11"/>
    <p:sldId id="294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8" r:id="rId24"/>
    <p:sldId id="296" r:id="rId25"/>
    <p:sldId id="279" r:id="rId26"/>
    <p:sldId id="288" r:id="rId27"/>
    <p:sldId id="295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77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3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1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5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0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4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653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12D1-EE15-4D36-9EAB-71794C0CC2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16EEED79-9B19-41E6-951E-B8B1AA7703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3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80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EFAB-C627-47D8-AA5E-8F18C377B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CAE9A-5DBB-47C3-A9F5-1C782B84CB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8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5B28-7884-4A30-B567-A03F6ECB15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231ED64-2472-465B-B494-27D508B7BC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66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4AB9-CB4E-4F00-B272-977BDC629C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18BF-3483-4F53-B08C-993822CF57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49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C643-7C43-4F3F-9F2D-C6E172F003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9B8AA-28A9-4656-B19B-D88CE65F3F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13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7DE4-DF19-4FAB-9D48-A23E2A6B1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FE78-F491-4671-B114-FB5D7EDEEB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26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DC29-DDE0-4857-9363-638AD073C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0CC11-23A0-44C6-BFE2-5F0E9A9377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01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5BF1-4D10-4819-A9B5-8EA9F3A811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E9D4D-0685-433F-BC64-57BA7FD564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63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0A6C-9A18-4F19-9E16-70A6D52C53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62C8B1E-06D9-460C-88D5-2A10C2F9B9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73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8CD4-A31E-4AC1-A3F6-A177800DB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F07B430-6A4A-4BEA-A2D0-6D33FF45F6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7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58E1-86EC-459B-B329-B5D0613D2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8B6C045-51BD-42A5-91A7-21495D0EE4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1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57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460-7975-49F0-BBA3-8D0E1445A7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6C42301-CE1A-44CE-BB07-08D3592A63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71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D6AD-7DAF-4B2A-9621-99201FF873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FE8CB07-90E9-4B3A-989D-1A6A51E243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02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596F-930F-4632-BF78-BED6446F8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2B89857-1D1E-4BE3-9190-3652A328A3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08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9806-74A6-4E3E-9084-1D28BEF911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61A9-6D79-44DE-A3FA-5FA5223690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FC65-5785-4D51-8FAC-FEB3894E6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C5BC-3BB6-4563-90E0-C14931ECA7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23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12D1-EE15-4D36-9EAB-71794C0CC2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16EEED79-9B19-41E6-951E-B8B1AA7703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68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EFAB-C627-47D8-AA5E-8F18C377B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CAE9A-5DBB-47C3-A9F5-1C782B84CB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31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5B28-7884-4A30-B567-A03F6ECB15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231ED64-2472-465B-B494-27D508B7BC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4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4AB9-CB4E-4F00-B272-977BDC629C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B18BF-3483-4F53-B08C-993822CF57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60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C643-7C43-4F3F-9F2D-C6E172F003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9B8AA-28A9-4656-B19B-D88CE65F3F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3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7DE4-DF19-4FAB-9D48-A23E2A6B1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FE78-F491-4671-B114-FB5D7EDEEB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10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DC29-DDE0-4857-9363-638AD073CF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0CC11-23A0-44C6-BFE2-5F0E9A9377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3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5BF1-4D10-4819-A9B5-8EA9F3A811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E9D4D-0685-433F-BC64-57BA7FD564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57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0A6C-9A18-4F19-9E16-70A6D52C53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462C8B1E-06D9-460C-88D5-2A10C2F9B9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33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8CD4-A31E-4AC1-A3F6-A177800DB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F07B430-6A4A-4BEA-A2D0-6D33FF45F6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13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58E1-86EC-459B-B329-B5D0613D2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8B6C045-51BD-42A5-91A7-21495D0EE4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11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7460-7975-49F0-BBA3-8D0E1445A7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6C42301-CE1A-44CE-BB07-08D3592A63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4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smtClean="0">
                <a:solidFill>
                  <a:srgbClr val="353535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D6AD-7DAF-4B2A-9621-99201FF873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5FE8CB07-90E9-4B3A-989D-1A6A51E243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5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596F-930F-4632-BF78-BED6446F8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02B89857-1D1E-4BE3-9190-3652A328A3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54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9806-74A6-4E3E-9084-1D28BEF911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61A9-6D79-44DE-A3FA-5FA5223690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32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FC65-5785-4D51-8FAC-FEB3894E6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C5BC-3BB6-4563-90E0-C14931ECA7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9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0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4FF450-6282-458A-86CC-C45871C3CE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96F193-C054-4315-8772-259017CF428B}" type="slidenum">
              <a:rPr lang="ru-RU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4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4FF450-6282-458A-86CC-C45871C3CE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96F193-C054-4315-8772-259017CF428B}" type="slidenum">
              <a:rPr lang="ru-RU" smtClean="0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0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ge.sdamgia.ru/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0" y="857250"/>
            <a:ext cx="35052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716088" y="2125664"/>
            <a:ext cx="7427912" cy="1900237"/>
          </a:xfrm>
          <a:custGeom>
            <a:avLst/>
            <a:gdLst>
              <a:gd name="T0" fmla="*/ 0 w 7428230"/>
              <a:gd name="T1" fmla="*/ 1900300 h 1900555"/>
              <a:gd name="T2" fmla="*/ 7427976 w 7428230"/>
              <a:gd name="T3" fmla="*/ 1900300 h 1900555"/>
              <a:gd name="T4" fmla="*/ 7427976 w 7428230"/>
              <a:gd name="T5" fmla="*/ 0 h 1900555"/>
              <a:gd name="T6" fmla="*/ 0 w 7428230"/>
              <a:gd name="T7" fmla="*/ 0 h 1900555"/>
              <a:gd name="T8" fmla="*/ 0 w 7428230"/>
              <a:gd name="T9" fmla="*/ 1900300 h 1900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1900555"/>
              <a:gd name="T17" fmla="*/ 7428230 w 7428230"/>
              <a:gd name="T18" fmla="*/ 1900555 h 1900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2" name="object 4"/>
          <p:cNvSpPr>
            <a:spLocks/>
          </p:cNvSpPr>
          <p:nvPr/>
        </p:nvSpPr>
        <p:spPr bwMode="auto">
          <a:xfrm>
            <a:off x="573089" y="3551238"/>
            <a:ext cx="568325" cy="474662"/>
          </a:xfrm>
          <a:custGeom>
            <a:avLst/>
            <a:gdLst>
              <a:gd name="T0" fmla="*/ 0 w 568325"/>
              <a:gd name="T1" fmla="*/ 473837 h 474344"/>
              <a:gd name="T2" fmla="*/ 568325 w 568325"/>
              <a:gd name="T3" fmla="*/ 473837 h 474344"/>
              <a:gd name="T4" fmla="*/ 568325 w 568325"/>
              <a:gd name="T5" fmla="*/ 0 h 474344"/>
              <a:gd name="T6" fmla="*/ 0 w 568325"/>
              <a:gd name="T7" fmla="*/ 0 h 474344"/>
              <a:gd name="T8" fmla="*/ 0 w 568325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74344"/>
              <a:gd name="T17" fmla="*/ 568325 w 568325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3" name="object 5"/>
          <p:cNvSpPr>
            <a:spLocks/>
          </p:cNvSpPr>
          <p:nvPr/>
        </p:nvSpPr>
        <p:spPr bwMode="auto">
          <a:xfrm>
            <a:off x="1716088" y="2125663"/>
            <a:ext cx="565150" cy="474662"/>
          </a:xfrm>
          <a:custGeom>
            <a:avLst/>
            <a:gdLst>
              <a:gd name="T0" fmla="*/ 0 w 565150"/>
              <a:gd name="T1" fmla="*/ 475145 h 475614"/>
              <a:gd name="T2" fmla="*/ 565150 w 565150"/>
              <a:gd name="T3" fmla="*/ 475145 h 475614"/>
              <a:gd name="T4" fmla="*/ 565150 w 565150"/>
              <a:gd name="T5" fmla="*/ 0 h 475614"/>
              <a:gd name="T6" fmla="*/ 0 w 565150"/>
              <a:gd name="T7" fmla="*/ 0 h 475614"/>
              <a:gd name="T8" fmla="*/ 0 w 565150"/>
              <a:gd name="T9" fmla="*/ 475145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5150"/>
              <a:gd name="T16" fmla="*/ 0 h 475614"/>
              <a:gd name="T17" fmla="*/ 565150 w 56515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4" name="object 6"/>
          <p:cNvSpPr>
            <a:spLocks/>
          </p:cNvSpPr>
          <p:nvPr/>
        </p:nvSpPr>
        <p:spPr bwMode="auto">
          <a:xfrm>
            <a:off x="2281239" y="1657351"/>
            <a:ext cx="585787" cy="468313"/>
          </a:xfrm>
          <a:custGeom>
            <a:avLst/>
            <a:gdLst>
              <a:gd name="T0" fmla="*/ 0 w 586105"/>
              <a:gd name="T1" fmla="*/ 467880 h 467994"/>
              <a:gd name="T2" fmla="*/ 585787 w 586105"/>
              <a:gd name="T3" fmla="*/ 467880 h 467994"/>
              <a:gd name="T4" fmla="*/ 585787 w 586105"/>
              <a:gd name="T5" fmla="*/ 0 h 467994"/>
              <a:gd name="T6" fmla="*/ 0 w 586105"/>
              <a:gd name="T7" fmla="*/ 0 h 467994"/>
              <a:gd name="T8" fmla="*/ 0 w 586105"/>
              <a:gd name="T9" fmla="*/ 467880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67994"/>
              <a:gd name="T17" fmla="*/ 586105 w 586105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5" name="object 7"/>
          <p:cNvSpPr>
            <a:spLocks/>
          </p:cNvSpPr>
          <p:nvPr/>
        </p:nvSpPr>
        <p:spPr bwMode="auto">
          <a:xfrm>
            <a:off x="1141413" y="3551238"/>
            <a:ext cx="584200" cy="474662"/>
          </a:xfrm>
          <a:custGeom>
            <a:avLst/>
            <a:gdLst>
              <a:gd name="T0" fmla="*/ 0 w 584200"/>
              <a:gd name="T1" fmla="*/ 473837 h 474344"/>
              <a:gd name="T2" fmla="*/ 584200 w 584200"/>
              <a:gd name="T3" fmla="*/ 473837 h 474344"/>
              <a:gd name="T4" fmla="*/ 584200 w 584200"/>
              <a:gd name="T5" fmla="*/ 0 h 474344"/>
              <a:gd name="T6" fmla="*/ 0 w 584200"/>
              <a:gd name="T7" fmla="*/ 0 h 474344"/>
              <a:gd name="T8" fmla="*/ 0 w 584200"/>
              <a:gd name="T9" fmla="*/ 473837 h 474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74344"/>
              <a:gd name="T17" fmla="*/ 584200 w 584200"/>
              <a:gd name="T18" fmla="*/ 474344 h 474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6" name="object 8"/>
          <p:cNvSpPr>
            <a:spLocks/>
          </p:cNvSpPr>
          <p:nvPr/>
        </p:nvSpPr>
        <p:spPr bwMode="auto">
          <a:xfrm>
            <a:off x="2281239" y="2125663"/>
            <a:ext cx="585787" cy="482600"/>
          </a:xfrm>
          <a:custGeom>
            <a:avLst/>
            <a:gdLst>
              <a:gd name="T0" fmla="*/ 0 w 586105"/>
              <a:gd name="T1" fmla="*/ 482206 h 482600"/>
              <a:gd name="T2" fmla="*/ 585787 w 586105"/>
              <a:gd name="T3" fmla="*/ 482206 h 482600"/>
              <a:gd name="T4" fmla="*/ 585787 w 586105"/>
              <a:gd name="T5" fmla="*/ 0 h 482600"/>
              <a:gd name="T6" fmla="*/ 0 w 586105"/>
              <a:gd name="T7" fmla="*/ 0 h 482600"/>
              <a:gd name="T8" fmla="*/ 0 w 586105"/>
              <a:gd name="T9" fmla="*/ 482206 h 482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6105"/>
              <a:gd name="T16" fmla="*/ 0 h 482600"/>
              <a:gd name="T17" fmla="*/ 586105 w 586105"/>
              <a:gd name="T18" fmla="*/ 482600 h 482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7" name="object 9"/>
          <p:cNvSpPr>
            <a:spLocks/>
          </p:cNvSpPr>
          <p:nvPr/>
        </p:nvSpPr>
        <p:spPr bwMode="auto">
          <a:xfrm>
            <a:off x="1141414" y="2600326"/>
            <a:ext cx="574675" cy="468313"/>
          </a:xfrm>
          <a:custGeom>
            <a:avLst/>
            <a:gdLst>
              <a:gd name="T0" fmla="*/ 0 w 575310"/>
              <a:gd name="T1" fmla="*/ 467906 h 467994"/>
              <a:gd name="T2" fmla="*/ 574738 w 575310"/>
              <a:gd name="T3" fmla="*/ 467906 h 467994"/>
              <a:gd name="T4" fmla="*/ 574738 w 575310"/>
              <a:gd name="T5" fmla="*/ 0 h 467994"/>
              <a:gd name="T6" fmla="*/ 0 w 575310"/>
              <a:gd name="T7" fmla="*/ 0 h 467994"/>
              <a:gd name="T8" fmla="*/ 0 w 575310"/>
              <a:gd name="T9" fmla="*/ 467906 h 4679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310"/>
              <a:gd name="T16" fmla="*/ 0 h 467994"/>
              <a:gd name="T17" fmla="*/ 575310 w 575310"/>
              <a:gd name="T18" fmla="*/ 467994 h 4679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8" name="object 10"/>
          <p:cNvSpPr>
            <a:spLocks/>
          </p:cNvSpPr>
          <p:nvPr/>
        </p:nvSpPr>
        <p:spPr bwMode="auto">
          <a:xfrm>
            <a:off x="1" y="2600325"/>
            <a:ext cx="582613" cy="476250"/>
          </a:xfrm>
          <a:custGeom>
            <a:avLst/>
            <a:gdLst>
              <a:gd name="T0" fmla="*/ 0 w 582930"/>
              <a:gd name="T1" fmla="*/ 475056 h 475614"/>
              <a:gd name="T2" fmla="*/ 582612 w 582930"/>
              <a:gd name="T3" fmla="*/ 475056 h 475614"/>
              <a:gd name="T4" fmla="*/ 582612 w 582930"/>
              <a:gd name="T5" fmla="*/ 0 h 475614"/>
              <a:gd name="T6" fmla="*/ 0 w 582930"/>
              <a:gd name="T7" fmla="*/ 0 h 475614"/>
              <a:gd name="T8" fmla="*/ 0 w 582930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930"/>
              <a:gd name="T16" fmla="*/ 0 h 475614"/>
              <a:gd name="T17" fmla="*/ 582930 w 582930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9" name="object 11"/>
          <p:cNvSpPr>
            <a:spLocks/>
          </p:cNvSpPr>
          <p:nvPr/>
        </p:nvSpPr>
        <p:spPr bwMode="auto">
          <a:xfrm>
            <a:off x="1716089" y="2600325"/>
            <a:ext cx="574675" cy="476250"/>
          </a:xfrm>
          <a:custGeom>
            <a:avLst/>
            <a:gdLst>
              <a:gd name="T0" fmla="*/ 0 w 574675"/>
              <a:gd name="T1" fmla="*/ 475056 h 475614"/>
              <a:gd name="T2" fmla="*/ 574675 w 574675"/>
              <a:gd name="T3" fmla="*/ 475056 h 475614"/>
              <a:gd name="T4" fmla="*/ 574675 w 574675"/>
              <a:gd name="T5" fmla="*/ 0 h 475614"/>
              <a:gd name="T6" fmla="*/ 0 w 574675"/>
              <a:gd name="T7" fmla="*/ 0 h 475614"/>
              <a:gd name="T8" fmla="*/ 0 w 574675"/>
              <a:gd name="T9" fmla="*/ 475056 h 475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475614"/>
              <a:gd name="T17" fmla="*/ 574675 w 574675"/>
              <a:gd name="T18" fmla="*/ 475614 h 475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0" name="object 12"/>
          <p:cNvSpPr>
            <a:spLocks/>
          </p:cNvSpPr>
          <p:nvPr/>
        </p:nvSpPr>
        <p:spPr bwMode="auto">
          <a:xfrm>
            <a:off x="573089" y="3068639"/>
            <a:ext cx="568325" cy="484187"/>
          </a:xfrm>
          <a:custGeom>
            <a:avLst/>
            <a:gdLst>
              <a:gd name="T0" fmla="*/ 0 w 568325"/>
              <a:gd name="T1" fmla="*/ 483400 h 483869"/>
              <a:gd name="T2" fmla="*/ 568325 w 568325"/>
              <a:gd name="T3" fmla="*/ 483400 h 483869"/>
              <a:gd name="T4" fmla="*/ 568325 w 568325"/>
              <a:gd name="T5" fmla="*/ 0 h 483869"/>
              <a:gd name="T6" fmla="*/ 0 w 568325"/>
              <a:gd name="T7" fmla="*/ 0 h 483869"/>
              <a:gd name="T8" fmla="*/ 0 w 568325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325"/>
              <a:gd name="T16" fmla="*/ 0 h 483869"/>
              <a:gd name="T17" fmla="*/ 568325 w 568325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1" name="object 13"/>
          <p:cNvSpPr>
            <a:spLocks/>
          </p:cNvSpPr>
          <p:nvPr/>
        </p:nvSpPr>
        <p:spPr bwMode="auto">
          <a:xfrm>
            <a:off x="1141413" y="3068639"/>
            <a:ext cx="584200" cy="484187"/>
          </a:xfrm>
          <a:custGeom>
            <a:avLst/>
            <a:gdLst>
              <a:gd name="T0" fmla="*/ 0 w 584200"/>
              <a:gd name="T1" fmla="*/ 483400 h 483869"/>
              <a:gd name="T2" fmla="*/ 584200 w 584200"/>
              <a:gd name="T3" fmla="*/ 483400 h 483869"/>
              <a:gd name="T4" fmla="*/ 584200 w 584200"/>
              <a:gd name="T5" fmla="*/ 0 h 483869"/>
              <a:gd name="T6" fmla="*/ 0 w 584200"/>
              <a:gd name="T7" fmla="*/ 0 h 483869"/>
              <a:gd name="T8" fmla="*/ 0 w 584200"/>
              <a:gd name="T9" fmla="*/ 483400 h 48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483869"/>
              <a:gd name="T17" fmla="*/ 584200 w 584200"/>
              <a:gd name="T18" fmla="*/ 483869 h 4838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62" name="object 14"/>
          <p:cNvSpPr txBox="1">
            <a:spLocks noChangeArrowheads="1"/>
          </p:cNvSpPr>
          <p:nvPr/>
        </p:nvSpPr>
        <p:spPr bwMode="auto">
          <a:xfrm>
            <a:off x="2735262" y="1906587"/>
            <a:ext cx="6408738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98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РОДИТЕЛЬСКОЕ </a:t>
            </a:r>
          </a:p>
          <a:p>
            <a:pPr algn="ctr" eaLnBrk="1" hangingPunct="1">
              <a:spcBef>
                <a:spcPts val="10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СОБРАНИЕ</a:t>
            </a:r>
            <a:endParaRPr lang="ru-RU" sz="4000" dirty="0">
              <a:latin typeface="Georgia" panose="02040502050405020303" pitchFamily="18" charset="0"/>
            </a:endParaRPr>
          </a:p>
          <a:p>
            <a:pPr algn="ctr" eaLnBrk="1" hangingPunct="1">
              <a:spcBef>
                <a:spcPts val="1450"/>
              </a:spcBef>
            </a:pPr>
            <a:r>
              <a:rPr lang="ru-RU" sz="4000" b="1" dirty="0">
                <a:solidFill>
                  <a:srgbClr val="0033CC"/>
                </a:solidFill>
                <a:latin typeface="Georgia" panose="02040502050405020303" pitchFamily="18" charset="0"/>
              </a:rPr>
              <a:t>«ЕГЭ – </a:t>
            </a:r>
            <a:r>
              <a:rPr lang="ru-RU" sz="4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2025»</a:t>
            </a:r>
            <a:endParaRPr lang="ru-RU" sz="4000" dirty="0">
              <a:latin typeface="Georgia" panose="02040502050405020303" pitchFamily="18" charset="0"/>
            </a:endParaRPr>
          </a:p>
          <a:p>
            <a:pPr eaLnBrk="1" hangingPunct="1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42" y="246126"/>
            <a:ext cx="8127365" cy="196151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70485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аттестата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года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сдают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обязательные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математику.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 MT"/>
              <a:buChar char="•"/>
            </a:pPr>
            <a:endParaRPr sz="36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любое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списка</a:t>
            </a:r>
            <a:r>
              <a:rPr sz="2400" b="1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3250" y="2643073"/>
            <a:ext cx="3018790" cy="3643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615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Русский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Математика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Физика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Химия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Биология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География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История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Информатика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ИКТ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30" dirty="0">
                <a:solidFill>
                  <a:srgbClr val="001F5F"/>
                </a:solidFill>
                <a:latin typeface="Cambria"/>
                <a:cs typeface="Cambria"/>
              </a:rPr>
              <a:t>Английский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язык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58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Литература</a:t>
            </a:r>
            <a:endParaRPr sz="2200">
              <a:latin typeface="Cambria"/>
              <a:cs typeface="Cambria"/>
            </a:endParaRPr>
          </a:p>
          <a:p>
            <a:pPr marL="241300" indent="-228600">
              <a:lnSpc>
                <a:spcPts val="261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Обществознание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011" y="3464828"/>
            <a:ext cx="2365638" cy="24096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74494" y="2571369"/>
            <a:ext cx="160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Предметы</a:t>
            </a:r>
            <a:r>
              <a:rPr sz="1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78028"/>
            <a:ext cx="7285355" cy="2164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09347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ФИПИ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вносит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корректировки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структуру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КИМ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критерии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экзаменационных</a:t>
            </a:r>
            <a:r>
              <a:rPr sz="2400" b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ЕГЭ.</a:t>
            </a:r>
            <a:endParaRPr sz="2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100"/>
              </a:lnSpc>
              <a:spcBef>
                <a:spcPts val="994"/>
              </a:spcBef>
              <a:buClr>
                <a:srgbClr val="001F5F"/>
              </a:buClr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изменились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формулировки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некоторых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снизился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максимальный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первичный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балл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нескольким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предметам.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55854"/>
            <a:ext cx="7979258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spc="-5" dirty="0"/>
              <a:t>В</a:t>
            </a:r>
            <a:r>
              <a:rPr sz="2200" dirty="0"/>
              <a:t> </a:t>
            </a:r>
            <a:r>
              <a:rPr sz="2200" spc="-10" dirty="0"/>
              <a:t>2024</a:t>
            </a:r>
            <a:r>
              <a:rPr sz="2200" spc="10" dirty="0"/>
              <a:t> </a:t>
            </a:r>
            <a:r>
              <a:rPr sz="2200" spc="-45" dirty="0"/>
              <a:t>году</a:t>
            </a:r>
            <a:r>
              <a:rPr sz="2200" spc="5" dirty="0"/>
              <a:t> </a:t>
            </a:r>
            <a:r>
              <a:rPr sz="2200" spc="-5" dirty="0"/>
              <a:t>ФИПИ</a:t>
            </a:r>
            <a:r>
              <a:rPr sz="2200" spc="15" dirty="0"/>
              <a:t> </a:t>
            </a:r>
            <a:r>
              <a:rPr sz="2200" spc="-25" dirty="0" err="1" smtClean="0"/>
              <a:t>пода</a:t>
            </a:r>
            <a:r>
              <a:rPr lang="ru-RU" sz="2200" spc="-25" dirty="0" smtClean="0"/>
              <a:t>вал</a:t>
            </a:r>
            <a:r>
              <a:rPr sz="2200" dirty="0" smtClean="0"/>
              <a:t> </a:t>
            </a:r>
            <a:r>
              <a:rPr sz="2200" spc="-5" dirty="0"/>
              <a:t>следующие</a:t>
            </a:r>
            <a:r>
              <a:rPr sz="2200" spc="-10" dirty="0"/>
              <a:t> минимальные </a:t>
            </a:r>
            <a:r>
              <a:rPr sz="2200" spc="-465" dirty="0"/>
              <a:t> </a:t>
            </a:r>
            <a:r>
              <a:rPr sz="2200" spc="-5" dirty="0"/>
              <a:t>баллы </a:t>
            </a:r>
            <a:r>
              <a:rPr sz="2200" spc="-10" dirty="0"/>
              <a:t>для</a:t>
            </a:r>
            <a:r>
              <a:rPr sz="2200" spc="15" dirty="0"/>
              <a:t> </a:t>
            </a:r>
            <a:r>
              <a:rPr sz="2200" spc="-15" dirty="0"/>
              <a:t>предметов</a:t>
            </a:r>
            <a:r>
              <a:rPr sz="2200" spc="10" dirty="0"/>
              <a:t> </a:t>
            </a:r>
            <a:r>
              <a:rPr sz="2200" spc="-5" dirty="0"/>
              <a:t>ЕГЭ:</a:t>
            </a:r>
            <a:endParaRPr sz="2200" dirty="0"/>
          </a:p>
        </p:txBody>
      </p:sp>
      <p:pic>
        <p:nvPicPr>
          <p:cNvPr id="1026" name="Picture 2" descr="Минимальные баллы ЕГЭ в 2024 году по всем предметам. Проходной балл ЕГЭ для  получения аттестата и поступления в ВУЗ | Юридический ликбез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3" y="1066800"/>
            <a:ext cx="8905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68961"/>
            <a:ext cx="7725409" cy="23718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Важно!</a:t>
            </a:r>
            <a:endParaRPr sz="2200" dirty="0">
              <a:latin typeface="Cambria"/>
              <a:cs typeface="Cambria"/>
            </a:endParaRPr>
          </a:p>
          <a:p>
            <a:pPr marL="12700" marR="95123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Получить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</a:t>
            </a:r>
            <a:r>
              <a:rPr sz="22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полного</a:t>
            </a:r>
            <a:r>
              <a:rPr sz="2200" b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среднего </a:t>
            </a:r>
            <a:r>
              <a:rPr sz="2200" b="1" spc="-4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образования</a:t>
            </a:r>
            <a:r>
              <a:rPr sz="22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202</a:t>
            </a:r>
            <a:r>
              <a:rPr lang="ru-RU" sz="22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5</a:t>
            </a:r>
            <a:r>
              <a:rPr sz="22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1F5F"/>
                </a:solidFill>
                <a:latin typeface="Cambria"/>
                <a:cs typeface="Cambria"/>
              </a:rPr>
              <a:t>году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смогут</a:t>
            </a:r>
            <a:r>
              <a:rPr sz="22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205"/>
              </a:lnSpc>
            </a:pP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преодолевшие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22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22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mbria"/>
                <a:cs typeface="Cambria"/>
              </a:rPr>
              <a:t>по </a:t>
            </a: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обязательным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mbria"/>
                <a:cs typeface="Cambria"/>
              </a:rPr>
              <a:t>предметам:</a:t>
            </a:r>
            <a:r>
              <a:rPr sz="22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C00000"/>
                </a:solidFill>
                <a:latin typeface="Cambria"/>
                <a:cs typeface="Cambria"/>
              </a:rPr>
              <a:t>русскому</a:t>
            </a:r>
            <a:r>
              <a:rPr sz="22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языку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2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2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Cambria"/>
                <a:cs typeface="Cambria"/>
              </a:rPr>
              <a:t>(базовой</a:t>
            </a: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профильной)....</a:t>
            </a:r>
            <a:endParaRPr sz="2200" dirty="0">
              <a:latin typeface="Cambria"/>
              <a:cs typeface="Cambria"/>
            </a:endParaRPr>
          </a:p>
          <a:p>
            <a:pPr marL="241300" marR="5080" indent="-228600">
              <a:lnSpc>
                <a:spcPts val="2590"/>
              </a:lnSpc>
              <a:spcBef>
                <a:spcPts val="12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следующие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минимальные пороги:...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281" y="3000281"/>
            <a:ext cx="8684318" cy="32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2696"/>
            <a:ext cx="8575675" cy="20288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76530" algn="just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территории </a:t>
            </a:r>
            <a:r>
              <a:rPr sz="1800" b="1" spc="-15" dirty="0">
                <a:solidFill>
                  <a:srgbClr val="001F5F"/>
                </a:solidFill>
                <a:latin typeface="Cambria"/>
                <a:cs typeface="Cambria"/>
              </a:rPr>
              <a:t>России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существуют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две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группы 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высших учебных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заведений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.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Первая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 является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подконтрольной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. Соответственно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их 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комиссии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35" dirty="0">
                <a:solidFill>
                  <a:srgbClr val="001F5F"/>
                </a:solidFill>
                <a:latin typeface="Cambria"/>
                <a:cs typeface="Cambria"/>
              </a:rPr>
              <a:t>ходе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приемной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компании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руководствуются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рекомендациями</a:t>
            </a:r>
            <a:endParaRPr sz="1800">
              <a:latin typeface="Cambria"/>
              <a:cs typeface="Cambria"/>
            </a:endParaRPr>
          </a:p>
          <a:p>
            <a:pPr marL="12700" algn="just">
              <a:lnSpc>
                <a:spcPts val="1820"/>
              </a:lnSpc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данного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ведомства.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ts val="1939"/>
              </a:lnSpc>
              <a:spcBef>
                <a:spcPts val="145"/>
              </a:spcBef>
            </a:pP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Вторая</a:t>
            </a:r>
            <a:r>
              <a:rPr sz="1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группа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неподконтрольна</a:t>
            </a:r>
            <a:r>
              <a:rPr sz="18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mbria"/>
                <a:cs typeface="Cambria"/>
              </a:rPr>
              <a:t>Минобрнауки</a:t>
            </a:r>
            <a:r>
              <a:rPr sz="1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может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устанавливать</a:t>
            </a:r>
            <a:r>
              <a:rPr sz="1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свои </a:t>
            </a:r>
            <a:r>
              <a:rPr sz="1800" b="1" spc="-3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пороговые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значения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потенциальных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абитуриентов.</a:t>
            </a:r>
            <a:endParaRPr sz="1800">
              <a:latin typeface="Cambria"/>
              <a:cs typeface="Cambria"/>
            </a:endParaRPr>
          </a:p>
          <a:p>
            <a:pPr marL="12700" marR="1027430" indent="50165">
              <a:lnSpc>
                <a:spcPts val="193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ВУЗов,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1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обязаны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выполнять</a:t>
            </a:r>
            <a:r>
              <a:rPr sz="18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требования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Минобрнауки, </a:t>
            </a:r>
            <a:r>
              <a:rPr sz="1800" b="1" spc="-3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установлены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такие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mbria"/>
                <a:cs typeface="Cambria"/>
              </a:rPr>
              <a:t>проходные</a:t>
            </a:r>
            <a:r>
              <a:rPr sz="1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баллы</a:t>
            </a:r>
            <a:r>
              <a:rPr sz="1800" b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2024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 по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всем</a:t>
            </a:r>
            <a:r>
              <a:rPr sz="1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предметам:..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2050" name="Picture 2" descr="Проходные и минимальные баллы ЕГЭ в 2024 году : sotkaonline.ru | Б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9106"/>
            <a:ext cx="4191000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1556766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8530907" y="1216787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078985"/>
            <a:ext cx="8733790" cy="1217295"/>
          </a:xfrm>
          <a:custGeom>
            <a:avLst/>
            <a:gdLst/>
            <a:ahLst/>
            <a:cxnLst/>
            <a:rect l="l" t="t" r="r" b="b"/>
            <a:pathLst>
              <a:path w="8733790" h="1217295">
                <a:moveTo>
                  <a:pt x="8530907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9"/>
                </a:lnTo>
                <a:lnTo>
                  <a:pt x="0" y="1013968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6"/>
                </a:lnTo>
                <a:lnTo>
                  <a:pt x="8530907" y="1216786"/>
                </a:lnTo>
                <a:lnTo>
                  <a:pt x="8577365" y="1211430"/>
                </a:lnTo>
                <a:lnTo>
                  <a:pt x="8620021" y="1196172"/>
                </a:lnTo>
                <a:lnTo>
                  <a:pt x="8657657" y="1172229"/>
                </a:lnTo>
                <a:lnTo>
                  <a:pt x="8689052" y="1140821"/>
                </a:lnTo>
                <a:lnTo>
                  <a:pt x="8712987" y="1103162"/>
                </a:lnTo>
                <a:lnTo>
                  <a:pt x="8728243" y="1060472"/>
                </a:lnTo>
                <a:lnTo>
                  <a:pt x="8733599" y="1013968"/>
                </a:lnTo>
                <a:lnTo>
                  <a:pt x="8733599" y="202819"/>
                </a:lnTo>
                <a:lnTo>
                  <a:pt x="8728243" y="156314"/>
                </a:lnTo>
                <a:lnTo>
                  <a:pt x="8712987" y="113624"/>
                </a:lnTo>
                <a:lnTo>
                  <a:pt x="8689052" y="75965"/>
                </a:lnTo>
                <a:lnTo>
                  <a:pt x="8657657" y="44557"/>
                </a:lnTo>
                <a:lnTo>
                  <a:pt x="8620021" y="20614"/>
                </a:lnTo>
                <a:lnTo>
                  <a:pt x="8577365" y="5356"/>
                </a:lnTo>
                <a:lnTo>
                  <a:pt x="853090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7703" y="1781047"/>
            <a:ext cx="7962265" cy="4338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+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рекомендации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ПМПК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(психолого-медико- </a:t>
            </a:r>
            <a:r>
              <a:rPr sz="2400" b="1" i="1" spc="-509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педагогическая</a:t>
            </a:r>
            <a:r>
              <a:rPr sz="24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Cambria"/>
                <a:cs typeface="Cambria"/>
              </a:rPr>
              <a:t>комиссия)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Cambria"/>
              <a:cs typeface="Cambria"/>
            </a:endParaRPr>
          </a:p>
          <a:p>
            <a:pPr marL="367665" indent="-229235">
              <a:lnSpc>
                <a:spcPts val="2705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5" dirty="0">
                <a:latin typeface="Cambria"/>
                <a:cs typeface="Cambria"/>
              </a:rPr>
              <a:t> ОВЗ (ограниченные возможности</a:t>
            </a:r>
            <a:endParaRPr sz="2400">
              <a:latin typeface="Cambria"/>
              <a:cs typeface="Cambria"/>
            </a:endParaRPr>
          </a:p>
          <a:p>
            <a:pPr marL="367665">
              <a:lnSpc>
                <a:spcPts val="2705"/>
              </a:lnSpc>
            </a:pPr>
            <a:r>
              <a:rPr sz="2400" b="1" spc="-5" dirty="0">
                <a:latin typeface="Cambria"/>
                <a:cs typeface="Cambria"/>
              </a:rPr>
              <a:t>здоровья)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  <a:spcBef>
                <a:spcPts val="1800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+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справка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инвалидности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действительной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mbria"/>
                <a:cs typeface="Cambria"/>
              </a:rPr>
              <a:t>датой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на момент</a:t>
            </a:r>
            <a:r>
              <a:rPr sz="2400" b="1" i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mbria"/>
                <a:cs typeface="Cambria"/>
              </a:rPr>
              <a:t>сдачи экзаменов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mbria"/>
              <a:cs typeface="Cambria"/>
            </a:endParaRPr>
          </a:p>
          <a:p>
            <a:pPr marL="367665" indent="-229235">
              <a:lnSpc>
                <a:spcPct val="100000"/>
              </a:lnSpc>
              <a:buFont typeface="Cambria"/>
              <a:buChar char="•"/>
              <a:tabLst>
                <a:tab pos="368300" algn="l"/>
              </a:tabLst>
            </a:pPr>
            <a:r>
              <a:rPr sz="2400" b="1" spc="-5" dirty="0">
                <a:latin typeface="Cambria"/>
                <a:cs typeface="Cambria"/>
              </a:rPr>
              <a:t>Участник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с</a:t>
            </a:r>
            <a:r>
              <a:rPr sz="2400" b="1" spc="-20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инвалидностью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5366" y="363727"/>
            <a:ext cx="56654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Правила</a:t>
            </a:r>
            <a:r>
              <a:rPr spc="-30" dirty="0"/>
              <a:t> </a:t>
            </a:r>
            <a:r>
              <a:rPr spc="-5" dirty="0"/>
              <a:t>проведения</a:t>
            </a:r>
            <a:r>
              <a:rPr spc="-25" dirty="0"/>
              <a:t> </a:t>
            </a:r>
            <a:r>
              <a:rPr dirty="0"/>
              <a:t>ГИА-11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948" y="322529"/>
            <a:ext cx="74663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Особенности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ЕГЭ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по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математике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выбор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базы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ИЛИ</a:t>
            </a:r>
            <a:endParaRPr sz="2400" dirty="0">
              <a:latin typeface="Cambria"/>
              <a:cs typeface="Cambria"/>
            </a:endParaRPr>
          </a:p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профиля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9536"/>
            <a:ext cx="8851900" cy="1757045"/>
          </a:xfrm>
          <a:custGeom>
            <a:avLst/>
            <a:gdLst/>
            <a:ahLst/>
            <a:cxnLst/>
            <a:rect l="l" t="t" r="r" b="b"/>
            <a:pathLst>
              <a:path w="8851900" h="1757045">
                <a:moveTo>
                  <a:pt x="8558657" y="0"/>
                </a:moveTo>
                <a:lnTo>
                  <a:pt x="292773" y="0"/>
                </a:lnTo>
                <a:lnTo>
                  <a:pt x="245283" y="3831"/>
                </a:lnTo>
                <a:lnTo>
                  <a:pt x="200233" y="14924"/>
                </a:lnTo>
                <a:lnTo>
                  <a:pt x="158225" y="32674"/>
                </a:lnTo>
                <a:lnTo>
                  <a:pt x="119864" y="56481"/>
                </a:lnTo>
                <a:lnTo>
                  <a:pt x="85750" y="85740"/>
                </a:lnTo>
                <a:lnTo>
                  <a:pt x="56487" y="119850"/>
                </a:lnTo>
                <a:lnTo>
                  <a:pt x="32678" y="158207"/>
                </a:lnTo>
                <a:lnTo>
                  <a:pt x="14925" y="200208"/>
                </a:lnTo>
                <a:lnTo>
                  <a:pt x="3831" y="245252"/>
                </a:lnTo>
                <a:lnTo>
                  <a:pt x="0" y="292735"/>
                </a:lnTo>
                <a:lnTo>
                  <a:pt x="0" y="1463802"/>
                </a:lnTo>
                <a:lnTo>
                  <a:pt x="3831" y="1511284"/>
                </a:lnTo>
                <a:lnTo>
                  <a:pt x="14925" y="1556328"/>
                </a:lnTo>
                <a:lnTo>
                  <a:pt x="32678" y="1598329"/>
                </a:lnTo>
                <a:lnTo>
                  <a:pt x="56487" y="1636686"/>
                </a:lnTo>
                <a:lnTo>
                  <a:pt x="85750" y="1670796"/>
                </a:lnTo>
                <a:lnTo>
                  <a:pt x="119864" y="1700055"/>
                </a:lnTo>
                <a:lnTo>
                  <a:pt x="158225" y="1723862"/>
                </a:lnTo>
                <a:lnTo>
                  <a:pt x="200233" y="1741612"/>
                </a:lnTo>
                <a:lnTo>
                  <a:pt x="245283" y="1752705"/>
                </a:lnTo>
                <a:lnTo>
                  <a:pt x="292773" y="1756537"/>
                </a:lnTo>
                <a:lnTo>
                  <a:pt x="8558657" y="1756537"/>
                </a:lnTo>
                <a:lnTo>
                  <a:pt x="8606139" y="1752705"/>
                </a:lnTo>
                <a:lnTo>
                  <a:pt x="8651183" y="1741612"/>
                </a:lnTo>
                <a:lnTo>
                  <a:pt x="8693184" y="1723862"/>
                </a:lnTo>
                <a:lnTo>
                  <a:pt x="8731541" y="1700055"/>
                </a:lnTo>
                <a:lnTo>
                  <a:pt x="8765651" y="1670796"/>
                </a:lnTo>
                <a:lnTo>
                  <a:pt x="8794910" y="1636686"/>
                </a:lnTo>
                <a:lnTo>
                  <a:pt x="8818717" y="1598329"/>
                </a:lnTo>
                <a:lnTo>
                  <a:pt x="8836467" y="1556328"/>
                </a:lnTo>
                <a:lnTo>
                  <a:pt x="8847560" y="1511284"/>
                </a:lnTo>
                <a:lnTo>
                  <a:pt x="8851391" y="1463802"/>
                </a:lnTo>
                <a:lnTo>
                  <a:pt x="8851391" y="292735"/>
                </a:lnTo>
                <a:lnTo>
                  <a:pt x="8847560" y="245252"/>
                </a:lnTo>
                <a:lnTo>
                  <a:pt x="8836467" y="200208"/>
                </a:lnTo>
                <a:lnTo>
                  <a:pt x="8818717" y="158207"/>
                </a:lnTo>
                <a:lnTo>
                  <a:pt x="8794910" y="119850"/>
                </a:lnTo>
                <a:lnTo>
                  <a:pt x="8765651" y="85740"/>
                </a:lnTo>
                <a:lnTo>
                  <a:pt x="8731541" y="56481"/>
                </a:lnTo>
                <a:lnTo>
                  <a:pt x="8693184" y="32674"/>
                </a:lnTo>
                <a:lnTo>
                  <a:pt x="8651183" y="14924"/>
                </a:lnTo>
                <a:lnTo>
                  <a:pt x="8606139" y="3831"/>
                </a:lnTo>
                <a:lnTo>
                  <a:pt x="85586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123643"/>
            <a:ext cx="8239759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5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 5-ти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балльной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 err="1" smtClean="0">
                <a:solidFill>
                  <a:srgbClr val="001F5F"/>
                </a:solidFill>
                <a:latin typeface="Cambria"/>
                <a:cs typeface="Cambria"/>
              </a:rPr>
              <a:t>учитывается</a:t>
            </a:r>
            <a:r>
              <a:rPr sz="2400" b="1" spc="1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аттестата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среднем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общем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образовании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 dirty="0">
              <a:latin typeface="Cambria"/>
              <a:cs typeface="Cambria"/>
            </a:endParaRPr>
          </a:p>
          <a:p>
            <a:pPr marL="344805" indent="-229235">
              <a:lnSpc>
                <a:spcPct val="100000"/>
              </a:lnSpc>
              <a:buFont typeface="Cambria"/>
              <a:buChar char="•"/>
              <a:tabLst>
                <a:tab pos="345440" algn="l"/>
              </a:tabLst>
            </a:pPr>
            <a:r>
              <a:rPr sz="2400" b="1" spc="-5" dirty="0">
                <a:latin typeface="Cambria"/>
                <a:cs typeface="Cambria"/>
              </a:rPr>
              <a:t>База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015" y="4091559"/>
            <a:ext cx="8851900" cy="1651000"/>
          </a:xfrm>
          <a:custGeom>
            <a:avLst/>
            <a:gdLst/>
            <a:ahLst/>
            <a:cxnLst/>
            <a:rect l="l" t="t" r="r" b="b"/>
            <a:pathLst>
              <a:path w="8851900" h="1651000">
                <a:moveTo>
                  <a:pt x="8576310" y="0"/>
                </a:moveTo>
                <a:lnTo>
                  <a:pt x="275107" y="0"/>
                </a:lnTo>
                <a:lnTo>
                  <a:pt x="225655" y="4432"/>
                </a:lnTo>
                <a:lnTo>
                  <a:pt x="179111" y="17213"/>
                </a:lnTo>
                <a:lnTo>
                  <a:pt x="136253" y="37563"/>
                </a:lnTo>
                <a:lnTo>
                  <a:pt x="97857" y="64706"/>
                </a:lnTo>
                <a:lnTo>
                  <a:pt x="64700" y="97863"/>
                </a:lnTo>
                <a:lnTo>
                  <a:pt x="37559" y="136256"/>
                </a:lnTo>
                <a:lnTo>
                  <a:pt x="17210" y="179109"/>
                </a:lnTo>
                <a:lnTo>
                  <a:pt x="4432" y="225643"/>
                </a:lnTo>
                <a:lnTo>
                  <a:pt x="0" y="275082"/>
                </a:lnTo>
                <a:lnTo>
                  <a:pt x="0" y="1375537"/>
                </a:lnTo>
                <a:lnTo>
                  <a:pt x="4432" y="1424981"/>
                </a:lnTo>
                <a:lnTo>
                  <a:pt x="17210" y="1471519"/>
                </a:lnTo>
                <a:lnTo>
                  <a:pt x="37559" y="1514373"/>
                </a:lnTo>
                <a:lnTo>
                  <a:pt x="64700" y="1552766"/>
                </a:lnTo>
                <a:lnTo>
                  <a:pt x="97857" y="1585921"/>
                </a:lnTo>
                <a:lnTo>
                  <a:pt x="136253" y="1613060"/>
                </a:lnTo>
                <a:lnTo>
                  <a:pt x="179111" y="1633408"/>
                </a:lnTo>
                <a:lnTo>
                  <a:pt x="225655" y="1646186"/>
                </a:lnTo>
                <a:lnTo>
                  <a:pt x="275107" y="1650619"/>
                </a:lnTo>
                <a:lnTo>
                  <a:pt x="8576310" y="1650619"/>
                </a:lnTo>
                <a:lnTo>
                  <a:pt x="8625748" y="1646186"/>
                </a:lnTo>
                <a:lnTo>
                  <a:pt x="8672282" y="1633408"/>
                </a:lnTo>
                <a:lnTo>
                  <a:pt x="8715135" y="1613060"/>
                </a:lnTo>
                <a:lnTo>
                  <a:pt x="8753528" y="1585921"/>
                </a:lnTo>
                <a:lnTo>
                  <a:pt x="8786685" y="1552766"/>
                </a:lnTo>
                <a:lnTo>
                  <a:pt x="8813828" y="1514373"/>
                </a:lnTo>
                <a:lnTo>
                  <a:pt x="8834178" y="1471519"/>
                </a:lnTo>
                <a:lnTo>
                  <a:pt x="8846959" y="1424981"/>
                </a:lnTo>
                <a:lnTo>
                  <a:pt x="8851391" y="1375537"/>
                </a:lnTo>
                <a:lnTo>
                  <a:pt x="8851391" y="275082"/>
                </a:lnTo>
                <a:lnTo>
                  <a:pt x="8846959" y="225643"/>
                </a:lnTo>
                <a:lnTo>
                  <a:pt x="8834178" y="179109"/>
                </a:lnTo>
                <a:lnTo>
                  <a:pt x="8813828" y="136256"/>
                </a:lnTo>
                <a:lnTo>
                  <a:pt x="8786685" y="97863"/>
                </a:lnTo>
                <a:lnTo>
                  <a:pt x="8753528" y="64706"/>
                </a:lnTo>
                <a:lnTo>
                  <a:pt x="8715135" y="37563"/>
                </a:lnTo>
                <a:lnTo>
                  <a:pt x="8672282" y="17213"/>
                </a:lnTo>
                <a:lnTo>
                  <a:pt x="8625748" y="4432"/>
                </a:lnTo>
                <a:lnTo>
                  <a:pt x="85763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527" y="4211828"/>
            <a:ext cx="8257540" cy="1891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475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Оценивается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100-балльной</a:t>
            </a:r>
            <a:r>
              <a:rPr sz="24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шкале,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учитываются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</a:t>
            </a:r>
            <a:r>
              <a:rPr sz="2400" b="1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получении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аттестата,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могут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быть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использованы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35"/>
              </a:lnSpc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качестве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 вступительных испытаний</a:t>
            </a: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при поступлении</a:t>
            </a:r>
            <a:r>
              <a:rPr sz="24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705"/>
              </a:lnSpc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ВУЗ</a:t>
            </a:r>
            <a:endParaRPr sz="2400">
              <a:latin typeface="Cambria"/>
              <a:cs typeface="Cambria"/>
            </a:endParaRPr>
          </a:p>
          <a:p>
            <a:pPr marL="349885" indent="-229235">
              <a:lnSpc>
                <a:spcPct val="100000"/>
              </a:lnSpc>
              <a:spcBef>
                <a:spcPts val="1325"/>
              </a:spcBef>
              <a:buFont typeface="Cambria"/>
              <a:buChar char="•"/>
              <a:tabLst>
                <a:tab pos="350520" algn="l"/>
              </a:tabLst>
            </a:pPr>
            <a:r>
              <a:rPr sz="2400" b="1" spc="-10" dirty="0">
                <a:latin typeface="Cambria"/>
                <a:cs typeface="Cambria"/>
              </a:rPr>
              <a:t>Профиль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17928"/>
            <a:ext cx="8461375" cy="494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В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день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проведения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экзамена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запрещается:</a:t>
            </a:r>
            <a:endParaRPr sz="2400">
              <a:latin typeface="Cambria"/>
              <a:cs typeface="Cambria"/>
            </a:endParaRPr>
          </a:p>
          <a:p>
            <a:pPr marL="241300" marR="31940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участникам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экзаменов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иметь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при себе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уведомление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регистрации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экзамены,</a:t>
            </a:r>
            <a:endParaRPr sz="2400">
              <a:latin typeface="Cambria"/>
              <a:cs typeface="Cambria"/>
            </a:endParaRPr>
          </a:p>
          <a:p>
            <a:pPr marL="241300" marR="95885" indent="-228600">
              <a:lnSpc>
                <a:spcPts val="2590"/>
              </a:lnSpc>
              <a:spcBef>
                <a:spcPts val="100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средства связи,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электронно-вычислительную 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технику,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фото-,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аудио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видеоаппаратуру,</a:t>
            </a:r>
            <a:r>
              <a:rPr sz="2400" b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справочные</a:t>
            </a:r>
            <a:endParaRPr sz="2400">
              <a:latin typeface="Cambria"/>
              <a:cs typeface="Cambria"/>
            </a:endParaRPr>
          </a:p>
          <a:p>
            <a:pPr marL="241300" marR="80835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материалы,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письменные заметки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иные средства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хранения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передачи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информации;</a:t>
            </a:r>
            <a:endParaRPr sz="2400">
              <a:latin typeface="Cambria"/>
              <a:cs typeface="Cambria"/>
            </a:endParaRPr>
          </a:p>
          <a:p>
            <a:pPr marL="241300" marR="673735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выносить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аудиторий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 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ППЭ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бумажном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электронном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носителях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случая 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перехода</a:t>
            </a:r>
            <a:r>
              <a:rPr sz="24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из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аудитории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подготовки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аудиторию</a:t>
            </a:r>
            <a:endParaRPr sz="2400">
              <a:latin typeface="Cambria"/>
              <a:cs typeface="Cambria"/>
            </a:endParaRPr>
          </a:p>
          <a:p>
            <a:pPr marL="2413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 при проведении экзамена по иностранным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раздел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«Говорение»),</a:t>
            </a:r>
            <a:endParaRPr sz="24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фотографировать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или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переписывать задания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ЭМ;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240" y="609980"/>
            <a:ext cx="7723505" cy="236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ts val="3195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Лица, допустившие</a:t>
            </a:r>
            <a:r>
              <a:rPr sz="2800" b="1" spc="2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нарушение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ts val="3195"/>
              </a:lnSpc>
            </a:pPr>
            <a:r>
              <a:rPr sz="2800" b="1" spc="-15" dirty="0">
                <a:solidFill>
                  <a:srgbClr val="212168"/>
                </a:solidFill>
                <a:latin typeface="Cambria"/>
                <a:cs typeface="Cambria"/>
              </a:rPr>
              <a:t>устанавливаемого</a:t>
            </a:r>
            <a:r>
              <a:rPr sz="2800" b="1" spc="45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порядка</a:t>
            </a:r>
            <a:r>
              <a:rPr sz="2800" b="1" spc="3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212168"/>
                </a:solidFill>
                <a:latin typeface="Cambria"/>
                <a:cs typeface="Cambria"/>
              </a:rPr>
              <a:t>проведения</a:t>
            </a:r>
            <a:r>
              <a:rPr sz="2800" b="1" spc="40" dirty="0">
                <a:solidFill>
                  <a:srgbClr val="212168"/>
                </a:solidFill>
                <a:latin typeface="Cambria"/>
                <a:cs typeface="Cambria"/>
              </a:rPr>
              <a:t> </a:t>
            </a:r>
            <a:r>
              <a:rPr sz="2800" b="1" spc="20" dirty="0">
                <a:solidFill>
                  <a:srgbClr val="212168"/>
                </a:solidFill>
                <a:latin typeface="Cambria"/>
                <a:cs typeface="Cambria"/>
              </a:rPr>
              <a:t>ГИА,</a:t>
            </a:r>
            <a:endParaRPr sz="28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660"/>
              </a:spcBef>
            </a:pPr>
            <a:r>
              <a:rPr sz="2800" b="1" spc="-40" dirty="0">
                <a:solidFill>
                  <a:srgbClr val="C00000"/>
                </a:solidFill>
                <a:latin typeface="Cambria"/>
                <a:cs typeface="Cambria"/>
              </a:rPr>
              <a:t>удаляются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с</a:t>
            </a: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экзамена!</a:t>
            </a:r>
            <a:endParaRPr sz="2800">
              <a:latin typeface="Cambria"/>
              <a:cs typeface="Cambria"/>
            </a:endParaRPr>
          </a:p>
          <a:p>
            <a:pPr marL="2068830" marR="2058035" algn="ctr">
              <a:lnSpc>
                <a:spcPct val="119700"/>
              </a:lnSpc>
              <a:spcBef>
                <a:spcPts val="10"/>
              </a:spcBef>
            </a:pPr>
            <a:r>
              <a:rPr sz="2800" b="1" spc="-15" dirty="0">
                <a:solidFill>
                  <a:srgbClr val="C00000"/>
                </a:solidFill>
                <a:latin typeface="Cambria"/>
                <a:cs typeface="Cambria"/>
              </a:rPr>
              <a:t>Пересдача </a:t>
            </a:r>
            <a:r>
              <a:rPr sz="2800" b="1" spc="-10" dirty="0">
                <a:solidFill>
                  <a:srgbClr val="C00000"/>
                </a:solidFill>
                <a:latin typeface="Cambria"/>
                <a:cs typeface="Cambria"/>
              </a:rPr>
              <a:t>возможна </a:t>
            </a:r>
            <a:r>
              <a:rPr sz="2800" b="1" spc="-60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Cambria"/>
                <a:cs typeface="Cambria"/>
              </a:rPr>
              <a:t>ТОЛЬКО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mbria"/>
                <a:cs typeface="Cambria"/>
              </a:rPr>
              <a:t>через</a:t>
            </a:r>
            <a:r>
              <a:rPr sz="28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Cambria"/>
                <a:cs typeface="Cambria"/>
              </a:rPr>
              <a:t>год!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207" y="2553889"/>
            <a:ext cx="1651000" cy="5357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86133" y="3033087"/>
            <a:ext cx="6541134" cy="3825240"/>
            <a:chOff x="1986133" y="3033087"/>
            <a:chExt cx="6541134" cy="3825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133" y="3033087"/>
              <a:ext cx="6541038" cy="38249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180714"/>
              <a:ext cx="6029325" cy="339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36979"/>
            <a:ext cx="7904480" cy="16490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212168"/>
                </a:solidFill>
              </a:rPr>
              <a:t>Если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обучающийся</a:t>
            </a:r>
            <a:r>
              <a:rPr sz="2400" spc="25" dirty="0">
                <a:solidFill>
                  <a:srgbClr val="212168"/>
                </a:solidFill>
              </a:rPr>
              <a:t> </a:t>
            </a:r>
            <a:r>
              <a:rPr sz="2400" spc="-5" dirty="0"/>
              <a:t>по</a:t>
            </a:r>
            <a:r>
              <a:rPr sz="2400" spc="-20" dirty="0"/>
              <a:t> </a:t>
            </a:r>
            <a:r>
              <a:rPr sz="2400" spc="-10" dirty="0"/>
              <a:t>состоянию</a:t>
            </a:r>
            <a:r>
              <a:rPr sz="2400" spc="-15" dirty="0"/>
              <a:t> </a:t>
            </a:r>
            <a:r>
              <a:rPr sz="2400" spc="-5" dirty="0"/>
              <a:t>здоровья</a:t>
            </a:r>
            <a:r>
              <a:rPr sz="2400" spc="5" dirty="0"/>
              <a:t> </a:t>
            </a:r>
            <a:r>
              <a:rPr sz="2400" spc="-5" dirty="0">
                <a:solidFill>
                  <a:srgbClr val="212168"/>
                </a:solidFill>
              </a:rPr>
              <a:t>не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20" dirty="0">
                <a:solidFill>
                  <a:srgbClr val="212168"/>
                </a:solidFill>
              </a:rPr>
              <a:t>может 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10" dirty="0">
                <a:solidFill>
                  <a:srgbClr val="212168"/>
                </a:solidFill>
              </a:rPr>
              <a:t>завершить</a:t>
            </a:r>
            <a:r>
              <a:rPr sz="2400" spc="15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выполнение</a:t>
            </a:r>
            <a:r>
              <a:rPr sz="2400" spc="-15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экзаменационной работы, </a:t>
            </a:r>
            <a:r>
              <a:rPr sz="2400" spc="-25" dirty="0">
                <a:solidFill>
                  <a:srgbClr val="212168"/>
                </a:solidFill>
              </a:rPr>
              <a:t>то </a:t>
            </a:r>
            <a:r>
              <a:rPr sz="2400" spc="-509" dirty="0">
                <a:solidFill>
                  <a:srgbClr val="212168"/>
                </a:solidFill>
              </a:rPr>
              <a:t> </a:t>
            </a:r>
            <a:r>
              <a:rPr sz="2400" spc="-5" dirty="0">
                <a:solidFill>
                  <a:srgbClr val="212168"/>
                </a:solidFill>
              </a:rPr>
              <a:t>он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dirty="0">
                <a:solidFill>
                  <a:srgbClr val="212168"/>
                </a:solidFill>
              </a:rPr>
              <a:t>досрочно </a:t>
            </a:r>
            <a:r>
              <a:rPr sz="2400" spc="-5" dirty="0">
                <a:solidFill>
                  <a:srgbClr val="212168"/>
                </a:solidFill>
              </a:rPr>
              <a:t>покидает</a:t>
            </a:r>
            <a:r>
              <a:rPr sz="2400" spc="-10" dirty="0">
                <a:solidFill>
                  <a:srgbClr val="212168"/>
                </a:solidFill>
              </a:rPr>
              <a:t> </a:t>
            </a:r>
            <a:r>
              <a:rPr sz="2400" spc="-35" dirty="0">
                <a:solidFill>
                  <a:srgbClr val="212168"/>
                </a:solidFill>
              </a:rPr>
              <a:t>аудиторию.</a:t>
            </a:r>
            <a:endParaRPr sz="2400"/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solidFill>
                  <a:srgbClr val="212168"/>
                </a:solidFill>
              </a:rPr>
              <a:t>Экзамен </a:t>
            </a:r>
            <a:r>
              <a:rPr sz="2400" spc="-20" dirty="0">
                <a:solidFill>
                  <a:srgbClr val="212168"/>
                </a:solidFill>
              </a:rPr>
              <a:t>может</a:t>
            </a:r>
            <a:r>
              <a:rPr sz="2400" spc="-5" dirty="0">
                <a:solidFill>
                  <a:srgbClr val="212168"/>
                </a:solidFill>
              </a:rPr>
              <a:t> быть пересдан</a:t>
            </a:r>
            <a:r>
              <a:rPr sz="2400" spc="5" dirty="0">
                <a:solidFill>
                  <a:srgbClr val="212168"/>
                </a:solidFill>
              </a:rPr>
              <a:t> </a:t>
            </a:r>
            <a:r>
              <a:rPr sz="2400" dirty="0"/>
              <a:t>в</a:t>
            </a:r>
            <a:r>
              <a:rPr sz="2400" spc="-5" dirty="0"/>
              <a:t> резервные</a:t>
            </a:r>
            <a:r>
              <a:rPr sz="2400" spc="10" dirty="0"/>
              <a:t> </a:t>
            </a:r>
            <a:r>
              <a:rPr sz="2400" dirty="0"/>
              <a:t>дни</a:t>
            </a:r>
            <a:r>
              <a:rPr sz="3600" dirty="0">
                <a:solidFill>
                  <a:srgbClr val="212168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15745" y="3005679"/>
            <a:ext cx="4465955" cy="3674745"/>
            <a:chOff x="4215745" y="3005679"/>
            <a:chExt cx="4465955" cy="36747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5745" y="3005679"/>
              <a:ext cx="4465351" cy="3674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4100" y="3152774"/>
              <a:ext cx="3952875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963" y="3058413"/>
            <a:ext cx="7815580" cy="16046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122045" marR="5080" indent="-1109980">
              <a:lnSpc>
                <a:spcPts val="3030"/>
              </a:lnSpc>
              <a:spcBef>
                <a:spcPts val="470"/>
              </a:spcBef>
            </a:pP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Единый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государственный</a:t>
            </a:r>
            <a:r>
              <a:rPr sz="2800" b="1" spc="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 (ЕГЭ)</a:t>
            </a:r>
            <a:r>
              <a:rPr sz="28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2800" b="1" spc="-30" dirty="0">
                <a:solidFill>
                  <a:srgbClr val="001F5F"/>
                </a:solidFill>
                <a:latin typeface="Cambria"/>
                <a:cs typeface="Cambria"/>
              </a:rPr>
              <a:t>это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основная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форма</a:t>
            </a:r>
            <a:r>
              <a:rPr sz="28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endParaRPr sz="2800">
              <a:latin typeface="Cambria"/>
              <a:cs typeface="Cambria"/>
            </a:endParaRPr>
          </a:p>
          <a:p>
            <a:pPr marL="224790" algn="ctr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выпускников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mbria"/>
                <a:cs typeface="Cambria"/>
              </a:rPr>
              <a:t>школ</a:t>
            </a:r>
            <a:endParaRPr sz="2800">
              <a:latin typeface="Cambria"/>
              <a:cs typeface="Cambria"/>
            </a:endParaRPr>
          </a:p>
          <a:p>
            <a:pPr marL="227965" algn="ctr">
              <a:lnSpc>
                <a:spcPts val="3190"/>
              </a:lnSpc>
            </a:pP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Российской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Федерации.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5425" y="123825"/>
            <a:ext cx="3590925" cy="263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332" rIns="0" bIns="0" rtlCol="0">
            <a:spAutoFit/>
          </a:bodyPr>
          <a:lstStyle/>
          <a:p>
            <a:pPr marL="3212465" marR="5080" indent="-236283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Печать </a:t>
            </a:r>
            <a:r>
              <a:rPr dirty="0"/>
              <a:t>КИМ </a:t>
            </a:r>
            <a:r>
              <a:rPr spc="-50" dirty="0"/>
              <a:t>будет </a:t>
            </a:r>
            <a:r>
              <a:rPr spc="-15" dirty="0"/>
              <a:t>производиться </a:t>
            </a:r>
            <a:r>
              <a:rPr dirty="0"/>
              <a:t>в </a:t>
            </a:r>
            <a:r>
              <a:rPr spc="-690" dirty="0"/>
              <a:t> </a:t>
            </a:r>
            <a:r>
              <a:rPr spc="-45" dirty="0"/>
              <a:t>аудитории!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400" y="143576"/>
            <a:ext cx="2146139" cy="9280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809" y="2252472"/>
            <a:ext cx="8831580" cy="4264660"/>
            <a:chOff x="312809" y="2252472"/>
            <a:chExt cx="8831580" cy="4264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2252472"/>
              <a:ext cx="4771644" cy="3131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8062" y="2447925"/>
              <a:ext cx="4299077" cy="2543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809" y="2748115"/>
              <a:ext cx="4020297" cy="3768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2895600"/>
              <a:ext cx="3507994" cy="32575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342" y="84201"/>
            <a:ext cx="8217534" cy="271266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C00000"/>
                </a:solidFill>
                <a:latin typeface="Cambria"/>
                <a:cs typeface="Cambria"/>
              </a:rPr>
              <a:t>Золот</a:t>
            </a:r>
            <a:r>
              <a:rPr lang="ru-RU" sz="2400" b="1" spc="-5" dirty="0" err="1" smtClean="0">
                <a:solidFill>
                  <a:srgbClr val="C00000"/>
                </a:solidFill>
                <a:latin typeface="Cambria"/>
                <a:cs typeface="Cambria"/>
              </a:rPr>
              <a:t>ая</a:t>
            </a:r>
            <a:r>
              <a:rPr lang="ru-RU"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медаль </a:t>
            </a:r>
            <a:r>
              <a:rPr sz="2400" b="1" spc="-15" dirty="0" smtClean="0">
                <a:solidFill>
                  <a:srgbClr val="C00000"/>
                </a:solidFill>
                <a:latin typeface="Cambria"/>
                <a:cs typeface="Cambria"/>
              </a:rPr>
              <a:t>«</a:t>
            </a:r>
            <a:r>
              <a:rPr lang="ru-RU" sz="2400" b="1" spc="-15" dirty="0" smtClean="0">
                <a:solidFill>
                  <a:srgbClr val="C00000"/>
                </a:solidFill>
                <a:latin typeface="Cambria"/>
                <a:cs typeface="Cambria"/>
              </a:rPr>
              <a:t>За особые успехи в учении</a:t>
            </a:r>
            <a:r>
              <a:rPr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»</a:t>
            </a:r>
            <a:r>
              <a:rPr lang="ru-RU"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 1 степени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будут 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награждать</a:t>
            </a:r>
            <a:r>
              <a:rPr sz="2400" b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школьников,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стоит</a:t>
            </a:r>
            <a:r>
              <a:rPr sz="24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отлично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все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полугодовые,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годовые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итоговые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оценки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11-м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классах.</a:t>
            </a:r>
            <a:endParaRPr sz="2400" dirty="0">
              <a:latin typeface="Cambria"/>
              <a:cs typeface="Cambria"/>
            </a:endParaRPr>
          </a:p>
          <a:p>
            <a:pPr marL="241300" marR="332105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Ещё для </a:t>
            </a:r>
            <a:r>
              <a:rPr sz="2400" b="1" spc="-5" dirty="0" err="1">
                <a:solidFill>
                  <a:srgbClr val="001F5F"/>
                </a:solidFill>
                <a:latin typeface="Cambria"/>
                <a:cs typeface="Cambria"/>
              </a:rPr>
              <a:t>получения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медали</a:t>
            </a:r>
            <a:r>
              <a:rPr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нужно </a:t>
            </a:r>
            <a:r>
              <a:rPr sz="2400" b="1" dirty="0" err="1">
                <a:solidFill>
                  <a:srgbClr val="001F5F"/>
                </a:solidFill>
                <a:latin typeface="Cambria"/>
                <a:cs typeface="Cambria"/>
              </a:rPr>
              <a:t>сдать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экзамен</a:t>
            </a:r>
            <a:r>
              <a:rPr lang="ru-RU" sz="2400" b="1" spc="-5" dirty="0" smtClean="0">
                <a:solidFill>
                  <a:srgbClr val="001F5F"/>
                </a:solidFill>
                <a:latin typeface="Cambria"/>
                <a:cs typeface="Cambria"/>
              </a:rPr>
              <a:t> по русскому языку и еще одному предмету (любому)  на</a:t>
            </a:r>
            <a:r>
              <a:rPr lang="ru-RU" sz="2400" b="1" spc="-45" dirty="0" smtClean="0">
                <a:solidFill>
                  <a:srgbClr val="FF0000"/>
                </a:solidFill>
                <a:latin typeface="Cambria"/>
                <a:cs typeface="Cambria"/>
              </a:rPr>
              <a:t> 70 баллов минимум. Если сдают базовую математику, то её надо сдать только на «5»</a:t>
            </a:r>
            <a:endParaRPr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342" y="2971800"/>
            <a:ext cx="5540858" cy="372217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442595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b="1" spc="-5" dirty="0" err="1" smtClean="0">
                <a:solidFill>
                  <a:srgbClr val="C00000"/>
                </a:solidFill>
                <a:latin typeface="Cambria"/>
                <a:cs typeface="Cambria"/>
              </a:rPr>
              <a:t>Серебрян</a:t>
            </a:r>
            <a:r>
              <a:rPr lang="ru-RU" sz="2400" b="1" spc="-5" dirty="0" err="1" smtClean="0">
                <a:solidFill>
                  <a:srgbClr val="C00000"/>
                </a:solidFill>
                <a:latin typeface="Cambria"/>
                <a:cs typeface="Cambria"/>
              </a:rPr>
              <a:t>уцю</a:t>
            </a:r>
            <a:r>
              <a:rPr lang="ru-RU"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медаль </a:t>
            </a:r>
            <a:r>
              <a:rPr lang="ru-RU" sz="2400" b="1" spc="-15" dirty="0">
                <a:solidFill>
                  <a:srgbClr val="C00000"/>
                </a:solidFill>
                <a:latin typeface="Cambria"/>
                <a:cs typeface="Cambria"/>
              </a:rPr>
              <a:t>«За особые успехи в учении</a:t>
            </a:r>
            <a:r>
              <a:rPr lang="ru-RU" sz="2400" b="1" spc="-10" dirty="0">
                <a:solidFill>
                  <a:srgbClr val="C00000"/>
                </a:solidFill>
                <a:latin typeface="Cambria"/>
                <a:cs typeface="Cambria"/>
              </a:rPr>
              <a:t>» </a:t>
            </a:r>
            <a:r>
              <a:rPr lang="ru-RU"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2 </a:t>
            </a:r>
            <a:r>
              <a:rPr lang="ru-RU" sz="2400" b="1" spc="-10" dirty="0">
                <a:solidFill>
                  <a:srgbClr val="C00000"/>
                </a:solidFill>
                <a:latin typeface="Cambria"/>
                <a:cs typeface="Cambria"/>
              </a:rPr>
              <a:t>степени </a:t>
            </a:r>
            <a:r>
              <a:rPr sz="2400" b="1" spc="-5" dirty="0" err="1" smtClean="0">
                <a:solidFill>
                  <a:srgbClr val="001F5F"/>
                </a:solidFill>
                <a:latin typeface="Cambria"/>
                <a:cs typeface="Cambria"/>
              </a:rPr>
              <a:t>получат</a:t>
            </a:r>
            <a:r>
              <a:rPr sz="2400" b="1" spc="-10" dirty="0" smtClean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выпускники,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не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более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двух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5" dirty="0" err="1">
                <a:solidFill>
                  <a:srgbClr val="001F5F"/>
                </a:solidFill>
                <a:latin typeface="Cambria"/>
                <a:cs typeface="Cambria"/>
              </a:rPr>
              <a:t>отметок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ru-RU" sz="2400" b="1" spc="-10" dirty="0" smtClean="0">
                <a:solidFill>
                  <a:srgbClr val="C00000"/>
                </a:solidFill>
                <a:latin typeface="Cambria"/>
                <a:cs typeface="Cambria"/>
              </a:rPr>
              <a:t> «</a:t>
            </a:r>
            <a:r>
              <a:rPr sz="2400" b="1" u="heavy" spc="-15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хорошо</a:t>
            </a:r>
            <a:r>
              <a:rPr lang="ru-RU" sz="2400" b="1" u="heavy" spc="-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"</a:t>
            </a:r>
            <a:r>
              <a:rPr sz="2400" b="1" spc="-1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10-м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11-м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классах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241300" marR="332105" lvl="0">
              <a:lnSpc>
                <a:spcPts val="2590"/>
              </a:lnSpc>
              <a:spcBef>
                <a:spcPts val="40"/>
              </a:spcBef>
            </a:pP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Ещё для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получения медали нужно </a:t>
            </a:r>
            <a:r>
              <a:rPr lang="ru-RU" sz="2400" b="1" dirty="0">
                <a:solidFill>
                  <a:srgbClr val="001F5F"/>
                </a:solidFill>
                <a:latin typeface="Cambria"/>
                <a:cs typeface="Cambria"/>
              </a:rPr>
              <a:t>сдать </a:t>
            </a:r>
            <a:r>
              <a:rPr lang="ru-RU" sz="2400" b="1" spc="-5" dirty="0">
                <a:solidFill>
                  <a:srgbClr val="001F5F"/>
                </a:solidFill>
                <a:latin typeface="Cambria"/>
                <a:cs typeface="Cambria"/>
              </a:rPr>
              <a:t>экзамен по русскому языку и еще одному предмету (любому)  на</a:t>
            </a:r>
            <a:r>
              <a:rPr lang="ru-RU" sz="24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ru-RU" sz="2400" b="1" spc="-45" dirty="0" smtClean="0">
                <a:solidFill>
                  <a:srgbClr val="FF0000"/>
                </a:solidFill>
                <a:latin typeface="Cambria"/>
                <a:cs typeface="Cambria"/>
              </a:rPr>
              <a:t>60 </a:t>
            </a:r>
            <a:r>
              <a:rPr lang="ru-RU" sz="2400" b="1" spc="-45" dirty="0">
                <a:solidFill>
                  <a:srgbClr val="FF0000"/>
                </a:solidFill>
                <a:latin typeface="Cambria"/>
                <a:cs typeface="Cambria"/>
              </a:rPr>
              <a:t>баллов минимум. Если сдают базовую математику, то её надо сдать только на «5»</a:t>
            </a:r>
            <a:endParaRPr lang="ru-RU"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807" y="2971799"/>
            <a:ext cx="3567193" cy="346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63713" y="144463"/>
            <a:ext cx="6589712" cy="1279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0000FF"/>
                </a:solidFill>
              </a:rPr>
              <a:t>Аттестат о среднем общем образовании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marL="0" indent="720725" algn="just" eaLnBrk="1" hangingPunct="1">
              <a:buFont typeface="Arial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Итоговые отметки </a:t>
            </a:r>
            <a:r>
              <a:rPr lang="ru-RU" altLang="ru-RU" sz="2800" smtClean="0">
                <a:solidFill>
                  <a:srgbClr val="C00000"/>
                </a:solidFill>
              </a:rPr>
              <a:t>за 11 класс </a:t>
            </a:r>
            <a:r>
              <a:rPr lang="ru-RU" altLang="ru-RU" sz="2800" smtClean="0"/>
              <a:t>определяются как </a:t>
            </a:r>
            <a:r>
              <a:rPr lang="ru-RU" altLang="ru-RU" sz="2800" b="1" smtClean="0">
                <a:solidFill>
                  <a:srgbClr val="C00000"/>
                </a:solidFill>
              </a:rPr>
              <a:t>среднее арифметическое </a:t>
            </a:r>
            <a:r>
              <a:rPr lang="ru-RU" altLang="ru-RU" sz="2800" smtClean="0">
                <a:solidFill>
                  <a:srgbClr val="C00000"/>
                </a:solidFill>
              </a:rPr>
              <a:t>триместровых (четвертных) и годовых отметок обучающегося за каждый год обучения </a:t>
            </a:r>
            <a:r>
              <a:rPr lang="ru-RU" altLang="ru-RU" sz="2800" smtClean="0"/>
              <a:t>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</a:p>
        </p:txBody>
      </p:sp>
      <p:pic>
        <p:nvPicPr>
          <p:cNvPr id="3379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00663"/>
            <a:ext cx="8507413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6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282702"/>
            <a:ext cx="8405495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баллы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при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поступлении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lang="ru-RU" sz="24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5</a:t>
            </a:r>
            <a:r>
              <a:rPr sz="2400" b="1" spc="-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достижений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,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которые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ВУЗы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могут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давать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поступающим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дополнительные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баллы: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идеальное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сочинение;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золотая</a:t>
            </a:r>
            <a:r>
              <a:rPr sz="2400" b="1" spc="-10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медаль;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ct val="100000"/>
              </a:lnSpc>
              <a:spcBef>
                <a:spcPts val="5"/>
              </a:spcBef>
              <a:buChar char="-"/>
              <a:tabLst>
                <a:tab pos="248920" algn="l"/>
              </a:tabLst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СПО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отличием;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портфолио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перечнем</a:t>
            </a:r>
            <a:r>
              <a:rPr sz="24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личных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достижений;</a:t>
            </a:r>
            <a:endParaRPr sz="2400" dirty="0">
              <a:latin typeface="Cambria"/>
              <a:cs typeface="Cambria"/>
            </a:endParaRPr>
          </a:p>
          <a:p>
            <a:pPr marL="248920" indent="-169545">
              <a:lnSpc>
                <a:spcPts val="2845"/>
              </a:lnSpc>
              <a:buChar char="-"/>
              <a:tabLst>
                <a:tab pos="2489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волонтерство....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" y="1332687"/>
            <a:ext cx="730377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fipi.ru</a:t>
            </a:r>
            <a:r>
              <a:rPr sz="2400" b="1" spc="-3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Федеральный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55" dirty="0">
                <a:solidFill>
                  <a:srgbClr val="404040"/>
                </a:solidFill>
                <a:latin typeface="Cambria"/>
                <a:cs typeface="Cambria"/>
              </a:rPr>
              <a:t>институт</a:t>
            </a:r>
            <a:r>
              <a:rPr sz="2400" b="1" spc="1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педагогических</a:t>
            </a:r>
            <a:endParaRPr sz="2400">
              <a:latin typeface="Cambria"/>
              <a:cs typeface="Cambria"/>
            </a:endParaRPr>
          </a:p>
          <a:p>
            <a:pPr marL="198120">
              <a:lnSpc>
                <a:spcPct val="100000"/>
              </a:lnSpc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измерений</a:t>
            </a:r>
            <a:endParaRPr sz="2400">
              <a:latin typeface="Cambria"/>
              <a:cs typeface="Cambria"/>
            </a:endParaRPr>
          </a:p>
          <a:p>
            <a:pPr marL="12700" marR="654050">
              <a:lnSpc>
                <a:spcPct val="100000"/>
              </a:lnSpc>
              <a:spcBef>
                <a:spcPts val="994"/>
              </a:spcBef>
              <a:tabLst>
                <a:tab pos="1595755" algn="l"/>
              </a:tabLst>
            </a:pPr>
            <a:r>
              <a:rPr sz="24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ege.edu.ru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	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</a:t>
            </a:r>
            <a:r>
              <a:rPr sz="2400" b="1" spc="1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информационный </a:t>
            </a:r>
            <a:r>
              <a:rPr sz="2400" b="1" spc="-509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91" y="2191003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по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та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51" y="3049270"/>
            <a:ext cx="851725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  <a:tabLst>
                <a:tab pos="1027430" algn="l"/>
                <a:tab pos="5807710" algn="l"/>
                <a:tab pos="8242934" algn="l"/>
              </a:tabLst>
            </a:pP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br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n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a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d</a:t>
            </a:r>
            <a:r>
              <a:rPr sz="24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zo</a:t>
            </a:r>
            <a:r>
              <a:rPr sz="2400" b="1" u="heavy" spc="-28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g</a:t>
            </a:r>
            <a:r>
              <a:rPr sz="2400" b="1" u="heavy" spc="-8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o</a:t>
            </a:r>
            <a:r>
              <a:rPr sz="2400" b="1" u="heavy" spc="-254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v</a:t>
            </a: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.</a:t>
            </a:r>
            <a:r>
              <a:rPr sz="2400" b="1" u="heavy" spc="-3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r</a:t>
            </a:r>
            <a:r>
              <a:rPr sz="24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u</a:t>
            </a:r>
            <a:r>
              <a:rPr sz="2400" b="1" spc="-20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Ф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е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л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ь</a:t>
            </a:r>
            <a:r>
              <a:rPr sz="2400" b="1" spc="-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служба	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п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д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зо</a:t>
            </a:r>
            <a:r>
              <a:rPr sz="2400" b="1" spc="-45" dirty="0">
                <a:solidFill>
                  <a:srgbClr val="404040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	в  сфере	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бр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азо</a:t>
            </a:r>
            <a:r>
              <a:rPr sz="2400" b="1" spc="-30" dirty="0">
                <a:solidFill>
                  <a:srgbClr val="404040"/>
                </a:solidFill>
                <a:latin typeface="Cambria"/>
                <a:cs typeface="Cambria"/>
              </a:rPr>
              <a:t>в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ани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я</a:t>
            </a:r>
            <a:r>
              <a:rPr sz="2400" b="1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</a:t>
            </a:r>
            <a:r>
              <a:rPr sz="2400" b="1" spc="-1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404040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уки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05"/>
              </a:spcBef>
            </a:pPr>
            <a:r>
              <a:rPr sz="2400" b="1" u="heavy" spc="-45" dirty="0">
                <a:solidFill>
                  <a:srgbClr val="0462C1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  <a:hlinkClick r:id="rId2"/>
              </a:rPr>
              <a:t>www.rustest.ru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 </a:t>
            </a:r>
            <a:r>
              <a:rPr sz="2400" b="1" spc="-35" dirty="0">
                <a:solidFill>
                  <a:srgbClr val="404040"/>
                </a:solidFill>
                <a:latin typeface="Cambria"/>
                <a:cs typeface="Cambria"/>
              </a:rPr>
              <a:t>Официальный </a:t>
            </a:r>
            <a:r>
              <a:rPr sz="2400" b="1" spc="30" dirty="0">
                <a:solidFill>
                  <a:srgbClr val="404040"/>
                </a:solidFill>
                <a:latin typeface="Cambria"/>
                <a:cs typeface="Cambria"/>
              </a:rPr>
              <a:t>сайт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Федерального </a:t>
            </a:r>
            <a:r>
              <a:rPr sz="2400" b="1" spc="10" dirty="0">
                <a:solidFill>
                  <a:srgbClr val="404040"/>
                </a:solidFill>
                <a:latin typeface="Cambria"/>
                <a:cs typeface="Cambria"/>
              </a:rPr>
              <a:t>центра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Тестирования</a:t>
            </a:r>
            <a:endParaRPr sz="2400" dirty="0">
              <a:latin typeface="Cambria"/>
              <a:cs typeface="Cambria"/>
            </a:endParaRPr>
          </a:p>
          <a:p>
            <a:pPr marL="12700" marR="1336675">
              <a:lnSpc>
                <a:spcPct val="100000"/>
              </a:lnSpc>
              <a:spcBef>
                <a:spcPts val="695"/>
              </a:spcBef>
            </a:pPr>
            <a:r>
              <a:rPr sz="2400" b="1" u="heavy" spc="-4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mbria"/>
                <a:cs typeface="Cambria"/>
              </a:rPr>
              <a:t>mon.gov.ru</a:t>
            </a:r>
            <a:r>
              <a:rPr sz="2400" b="1" spc="-45" dirty="0">
                <a:solidFill>
                  <a:srgbClr val="8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-</a:t>
            </a:r>
            <a:r>
              <a:rPr sz="24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Министерство </a:t>
            </a:r>
            <a:r>
              <a:rPr sz="2400" b="1" spc="-25" dirty="0">
                <a:solidFill>
                  <a:srgbClr val="404040"/>
                </a:solidFill>
                <a:latin typeface="Cambria"/>
                <a:cs typeface="Cambria"/>
              </a:rPr>
              <a:t>образования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mbria"/>
                <a:cs typeface="Cambria"/>
              </a:rPr>
              <a:t>и 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науки </a:t>
            </a:r>
            <a:r>
              <a:rPr sz="2400" b="1" spc="-5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404040"/>
                </a:solidFill>
                <a:latin typeface="Cambria"/>
                <a:cs typeface="Cambria"/>
              </a:rPr>
              <a:t>Российской</a:t>
            </a:r>
            <a:r>
              <a:rPr sz="24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mbria"/>
                <a:cs typeface="Cambria"/>
              </a:rPr>
              <a:t>Федерации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0194" y="479552"/>
            <a:ext cx="3951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С</a:t>
            </a:r>
            <a:r>
              <a:rPr sz="2400" u="heavy" spc="-105">
                <a:uFill>
                  <a:solidFill>
                    <a:srgbClr val="FF0000"/>
                  </a:solidFill>
                </a:uFill>
              </a:rPr>
              <a:t>А</a:t>
            </a:r>
            <a:r>
              <a:rPr sz="2400" u="heavy" spc="-100">
                <a:uFill>
                  <a:solidFill>
                    <a:srgbClr val="FF0000"/>
                  </a:solidFill>
                </a:uFill>
              </a:rPr>
              <a:t>Й</a:t>
            </a:r>
            <a:r>
              <a:rPr sz="2400" u="heavy" spc="-95">
                <a:uFill>
                  <a:solidFill>
                    <a:srgbClr val="FF0000"/>
                  </a:solidFill>
                </a:uFill>
              </a:rPr>
              <a:t>Т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Ы</a:t>
            </a:r>
            <a:r>
              <a:rPr lang="ru-RU" sz="2400"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-229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400" u="heavy" spc="90">
                <a:uFill>
                  <a:solidFill>
                    <a:srgbClr val="FF0000"/>
                  </a:solidFill>
                </a:uFill>
              </a:rPr>
              <a:t>В</a:t>
            </a:r>
            <a:r>
              <a:rPr lang="ru-RU" sz="2400" u="heavy" spc="90" dirty="0">
                <a:uFill>
                  <a:solidFill>
                    <a:srgbClr val="FF0000"/>
                  </a:solidFill>
                </a:uFill>
              </a:rPr>
              <a:t>  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П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</a:t>
            </a:r>
            <a:r>
              <a:rPr sz="2400" u="heavy" spc="-90">
                <a:uFill>
                  <a:solidFill>
                    <a:srgbClr val="FF0000"/>
                  </a:solidFill>
                </a:uFill>
              </a:rPr>
              <a:t>М</a:t>
            </a:r>
            <a:r>
              <a:rPr sz="2400" u="heavy" spc="-85">
                <a:uFill>
                  <a:solidFill>
                    <a:srgbClr val="FF0000"/>
                  </a:solidFill>
                </a:uFill>
              </a:rPr>
              <a:t>ОЩ</a:t>
            </a:r>
            <a:r>
              <a:rPr sz="2400" u="heavy">
                <a:uFill>
                  <a:solidFill>
                    <a:srgbClr val="FF0000"/>
                  </a:solidFill>
                </a:uFill>
              </a:rPr>
              <a:t>Ь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43472"/>
            <a:ext cx="1999363" cy="1090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8893175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https://ege.sdamgia.ru/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</a:rPr>
              <a:t>РЕШУ ЕГЭ</a:t>
            </a:r>
            <a:br>
              <a:rPr lang="ru-RU" alt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(образовательный портал для подготовки к экзаменам)</a:t>
            </a:r>
          </a:p>
        </p:txBody>
      </p:sp>
      <p:pic>
        <p:nvPicPr>
          <p:cNvPr id="4301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98613"/>
            <a:ext cx="65532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6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17729"/>
            <a:ext cx="26181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u="heavy" spc="-10" dirty="0">
                <a:uFill>
                  <a:solidFill>
                    <a:srgbClr val="C00000"/>
                  </a:solidFill>
                </a:uFill>
              </a:rPr>
              <a:t>Особенности</a:t>
            </a:r>
            <a:r>
              <a:rPr sz="2500" u="heavy" spc="-30" dirty="0">
                <a:uFill>
                  <a:solidFill>
                    <a:srgbClr val="C00000"/>
                  </a:solidFill>
                </a:uFill>
              </a:rPr>
              <a:t> </a:t>
            </a:r>
            <a:r>
              <a:rPr sz="2500" u="heavy" spc="-5" dirty="0">
                <a:uFill>
                  <a:solidFill>
                    <a:srgbClr val="C00000"/>
                  </a:solidFill>
                </a:uFill>
              </a:rPr>
              <a:t>ЕГЭ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54888" y="733425"/>
            <a:ext cx="784860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единые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правила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ct val="10000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единое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расписание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150" dirty="0">
              <a:latin typeface="Cambria"/>
              <a:cs typeface="Cambria"/>
            </a:endParaRPr>
          </a:p>
          <a:p>
            <a:pPr marL="927100" indent="-915035">
              <a:lnSpc>
                <a:spcPts val="2590"/>
              </a:lnSpc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заданий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стандартизированной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формы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(КИМ)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 dirty="0">
              <a:latin typeface="Cambria"/>
              <a:cs typeface="Cambria"/>
            </a:endParaRPr>
          </a:p>
          <a:p>
            <a:pPr marL="241300" marR="724535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использование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специальных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бланков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оформления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ответов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 задания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3650" dirty="0">
              <a:latin typeface="Cambria"/>
              <a:cs typeface="Cambria"/>
            </a:endParaRPr>
          </a:p>
          <a:p>
            <a:pPr marL="241300" marR="341630" indent="-229235">
              <a:lnSpc>
                <a:spcPts val="2310"/>
              </a:lnSpc>
              <a:buClr>
                <a:srgbClr val="001F5F"/>
              </a:buClr>
              <a:buFont typeface="Arial MT"/>
              <a:buChar char="•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проведение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письменно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на 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русском 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языке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(за </a:t>
            </a:r>
            <a:r>
              <a:rPr sz="2400" b="1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исключением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по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иностранным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языкам)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0"/>
            <a:ext cx="10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1" y="383235"/>
            <a:ext cx="5674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</a:rPr>
              <a:t>Участники</a:t>
            </a:r>
            <a:r>
              <a:rPr sz="2800" b="1" spc="-30" dirty="0">
                <a:solidFill>
                  <a:srgbClr val="FF0000"/>
                </a:solidFill>
              </a:rPr>
              <a:t> </a:t>
            </a:r>
            <a:r>
              <a:rPr sz="2800" b="1" spc="-5" dirty="0">
                <a:solidFill>
                  <a:srgbClr val="FF0000"/>
                </a:solidFill>
              </a:rPr>
              <a:t>ЕГЭ-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242" y="980389"/>
            <a:ext cx="7320280" cy="23831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075055" indent="13335">
              <a:lnSpc>
                <a:spcPts val="3110"/>
              </a:lnSpc>
              <a:spcBef>
                <a:spcPts val="409"/>
              </a:spcBef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обучающиеся,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освоившие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основные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общеобразовательные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программы</a:t>
            </a:r>
            <a:endParaRPr sz="2800" dirty="0">
              <a:latin typeface="Cambria"/>
              <a:cs typeface="Cambria"/>
            </a:endParaRPr>
          </a:p>
          <a:p>
            <a:pPr marL="12700">
              <a:lnSpc>
                <a:spcPts val="2790"/>
              </a:lnSpc>
            </a:pP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среднего</a:t>
            </a:r>
            <a:r>
              <a:rPr sz="2800" b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(полного)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общего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образования и</a:t>
            </a:r>
            <a:endParaRPr sz="2800" dirty="0">
              <a:latin typeface="Cambria"/>
              <a:cs typeface="Cambria"/>
            </a:endParaRPr>
          </a:p>
          <a:p>
            <a:pPr marL="12700" marR="255270">
              <a:lnSpc>
                <a:spcPct val="90000"/>
              </a:lnSpc>
              <a:spcBef>
                <a:spcPts val="165"/>
              </a:spcBef>
            </a:pPr>
            <a:r>
              <a:rPr sz="2800" b="1" spc="-5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допущенные</a:t>
            </a:r>
            <a:r>
              <a:rPr sz="28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установленном</a:t>
            </a:r>
            <a:r>
              <a:rPr sz="28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порядке</a:t>
            </a:r>
            <a:r>
              <a:rPr sz="2800" b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к </a:t>
            </a:r>
            <a:r>
              <a:rPr sz="2800" b="1" spc="-6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mbria"/>
                <a:cs typeface="Cambria"/>
              </a:rPr>
              <a:t>государственной</a:t>
            </a:r>
            <a:r>
              <a:rPr sz="2800" b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(итоговой)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аттестации </a:t>
            </a:r>
            <a:r>
              <a:rPr sz="2800" b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mbria"/>
                <a:cs typeface="Cambria"/>
              </a:rPr>
              <a:t>(выпускники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mbria"/>
                <a:cs typeface="Cambria"/>
              </a:rPr>
              <a:t>текущего</a:t>
            </a:r>
            <a:r>
              <a:rPr sz="28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mbria"/>
                <a:cs typeface="Cambria"/>
              </a:rPr>
              <a:t>года).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877" y="3355973"/>
            <a:ext cx="2762122" cy="3416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6186" y="3616197"/>
            <a:ext cx="55118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/>
            <a:r>
              <a:rPr sz="2400" b="1" dirty="0">
                <a:solidFill>
                  <a:srgbClr val="252573"/>
                </a:solidFill>
                <a:latin typeface="Cambria"/>
                <a:cs typeface="Cambria"/>
              </a:rPr>
              <a:t>К</a:t>
            </a:r>
            <a:r>
              <a:rPr sz="24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252573"/>
                </a:solidFill>
                <a:latin typeface="Cambria"/>
                <a:cs typeface="Cambria"/>
              </a:rPr>
              <a:t>прохождению</a:t>
            </a:r>
            <a:r>
              <a:rPr sz="2400" b="1" spc="-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252573"/>
                </a:solidFill>
                <a:latin typeface="Cambria"/>
                <a:cs typeface="Cambria"/>
              </a:rPr>
              <a:t>ГИА </a:t>
            </a:r>
            <a:r>
              <a:rPr sz="2400" b="1" spc="-10" dirty="0">
                <a:solidFill>
                  <a:srgbClr val="252573"/>
                </a:solidFill>
                <a:latin typeface="Cambria"/>
                <a:cs typeface="Cambria"/>
              </a:rPr>
              <a:t>допускаются</a:t>
            </a:r>
            <a:r>
              <a:rPr sz="2400" b="1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252573"/>
                </a:solidFill>
                <a:latin typeface="Cambria"/>
                <a:cs typeface="Cambria"/>
              </a:rPr>
              <a:t>учащиеся,</a:t>
            </a:r>
            <a:r>
              <a:rPr sz="2400" b="1" spc="-15" dirty="0">
                <a:solidFill>
                  <a:srgbClr val="25257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академической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задолженности</a:t>
            </a:r>
            <a:r>
              <a:rPr sz="24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всем </a:t>
            </a:r>
            <a:r>
              <a:rPr sz="2400" b="1" spc="-3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и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имеющие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допуск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</a:t>
            </a:r>
            <a:r>
              <a:rPr sz="24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mbria"/>
                <a:cs typeface="Cambria"/>
              </a:rPr>
              <a:t>итоговому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сочинению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62560"/>
            <a:ext cx="6234430" cy="17221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Заявление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на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участие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ЕГЭ</a:t>
            </a:r>
            <a:endParaRPr sz="2400">
              <a:latin typeface="Cambria"/>
              <a:cs typeface="Cambria"/>
            </a:endParaRPr>
          </a:p>
          <a:p>
            <a:pPr marL="241300" marR="5080" indent="-16192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 указанием предметов,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которые </a:t>
            </a:r>
            <a:r>
              <a:rPr sz="2400" spc="-10" dirty="0">
                <a:solidFill>
                  <a:srgbClr val="001F5F"/>
                </a:solidFill>
                <a:latin typeface="Cambria"/>
                <a:cs typeface="Cambria"/>
              </a:rPr>
              <a:t>выпускник </a:t>
            </a:r>
            <a:r>
              <a:rPr sz="2400" spc="-5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mbria"/>
                <a:cs typeface="Cambria"/>
              </a:rPr>
              <a:t>собирается</a:t>
            </a:r>
            <a:r>
              <a:rPr sz="2400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1F5F"/>
                </a:solidFill>
                <a:latin typeface="Cambria"/>
                <a:cs typeface="Cambria"/>
              </a:rPr>
              <a:t>сдавать,</a:t>
            </a:r>
            <a:r>
              <a:rPr sz="2400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необходимо</a:t>
            </a:r>
            <a:r>
              <a:rPr sz="2400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mbria"/>
                <a:cs typeface="Cambria"/>
              </a:rPr>
              <a:t>подать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не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позднее</a:t>
            </a:r>
            <a:r>
              <a:rPr sz="2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1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февраля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0" y="2343175"/>
            <a:ext cx="5546725" cy="369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Итоговое сочинение в 2024 году пройдет 4 декабря. Также есть резервные дни — 5 февраля и 9 апреля 2025 года. </a:t>
            </a:r>
            <a:endParaRPr lang="ru-RU" sz="2800" dirty="0" smtClean="0"/>
          </a:p>
          <a:p>
            <a:r>
              <a:rPr lang="ru-RU" sz="2800" dirty="0" smtClean="0"/>
              <a:t>Школьникам </a:t>
            </a:r>
            <a:r>
              <a:rPr lang="ru-RU" sz="2800" dirty="0"/>
              <a:t>предстоит за 3 часа 55 минут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3581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Объём должен быть </a:t>
            </a:r>
            <a:r>
              <a:rPr lang="ru-RU" sz="2400" b="1" dirty="0"/>
              <a:t>не меньше 250 слов</a:t>
            </a:r>
            <a:r>
              <a:rPr lang="ru-RU" sz="2400" dirty="0"/>
              <a:t>, иначе будет поставлен незачет.</a:t>
            </a:r>
          </a:p>
          <a:p>
            <a:r>
              <a:rPr lang="ru-RU" sz="2400" dirty="0"/>
              <a:t>Сочинение должно быть написано </a:t>
            </a:r>
            <a:r>
              <a:rPr lang="ru-RU" sz="2400" b="1" dirty="0"/>
              <a:t>самостоятельно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67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01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Духовно-нравственные ориентиры в жизни человека </a:t>
            </a:r>
          </a:p>
          <a:p>
            <a:r>
              <a:rPr lang="ru-RU" dirty="0"/>
              <a:t>1.1. Внутренний мир человека и его личностные качества</a:t>
            </a:r>
          </a:p>
          <a:p>
            <a:r>
              <a:rPr lang="ru-RU" dirty="0"/>
              <a:t>1.2. Отношение человека к другому человеку (окружению), нравственные идеалы и выбор между добром и злом</a:t>
            </a:r>
          </a:p>
          <a:p>
            <a:r>
              <a:rPr lang="ru-RU" dirty="0"/>
              <a:t>1.3. Познание человеком самого себя</a:t>
            </a:r>
          </a:p>
          <a:p>
            <a:r>
              <a:rPr lang="ru-RU" dirty="0"/>
              <a:t>1.4. Свобода человека и ее ограничения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Семья, общество, Отечество в жизни человека </a:t>
            </a:r>
          </a:p>
          <a:p>
            <a:r>
              <a:rPr lang="ru-RU" dirty="0"/>
              <a:t>2.1. Семья, род; семейные ценности и традиции</a:t>
            </a:r>
          </a:p>
          <a:p>
            <a:r>
              <a:rPr lang="ru-RU" dirty="0"/>
              <a:t>2.2. Человек и общество</a:t>
            </a:r>
          </a:p>
          <a:p>
            <a:r>
              <a:rPr lang="ru-RU" dirty="0"/>
              <a:t>2.3. Родина, государство, гражданская позиция человека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и культура в жизни человека </a:t>
            </a:r>
          </a:p>
          <a:p>
            <a:r>
              <a:rPr lang="ru-RU" dirty="0"/>
              <a:t>3.1. Природа и человек</a:t>
            </a:r>
          </a:p>
          <a:p>
            <a:r>
              <a:rPr lang="ru-RU" dirty="0"/>
              <a:t>3.2. Наука и человек</a:t>
            </a:r>
          </a:p>
          <a:p>
            <a:r>
              <a:rPr lang="ru-RU" dirty="0"/>
              <a:t>3.3. Искусство и человек</a:t>
            </a:r>
          </a:p>
          <a:p>
            <a:r>
              <a:rPr lang="ru-RU" dirty="0"/>
              <a:t>3.4. Язык и языковая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73203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33537"/>
            <a:ext cx="8972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2192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/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теме</a:t>
            </a:r>
          </a:p>
          <a:p>
            <a:r>
              <a:rPr lang="ru-RU" dirty="0"/>
              <a:t>Самое важное — не уходить от темы, соотнести доказательство и вывод с тезисом, не подменять понятия.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Привлечение литературного материала</a:t>
            </a:r>
          </a:p>
          <a:p>
            <a:r>
              <a:rPr lang="ru-RU" dirty="0" smtClean="0"/>
              <a:t>привести </a:t>
            </a:r>
            <a:r>
              <a:rPr lang="ru-RU" dirty="0"/>
              <a:t>минимум один литературный аргумент — из русской классики, школьной программы или мировой литературы.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Композиция и логика рассуждения</a:t>
            </a:r>
          </a:p>
          <a:p>
            <a:r>
              <a:rPr lang="ru-RU" dirty="0" smtClean="0"/>
              <a:t>5 </a:t>
            </a:r>
            <a:r>
              <a:rPr lang="ru-RU" dirty="0"/>
              <a:t>абзацев:</a:t>
            </a:r>
          </a:p>
          <a:p>
            <a:r>
              <a:rPr lang="ru-RU" dirty="0" smtClean="0"/>
              <a:t>вступление </a:t>
            </a:r>
            <a:r>
              <a:rPr lang="ru-RU" dirty="0"/>
              <a:t>(тезис),</a:t>
            </a:r>
          </a:p>
          <a:p>
            <a:r>
              <a:rPr lang="ru-RU" dirty="0"/>
              <a:t>собственное мнение, которое доказывается аргументами,</a:t>
            </a:r>
          </a:p>
          <a:p>
            <a:r>
              <a:rPr lang="ru-RU" dirty="0"/>
              <a:t>аргумент 1 (доказательство и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аргумент 2 (доказательство или контраргумент + </a:t>
            </a:r>
            <a:r>
              <a:rPr lang="ru-RU" dirty="0" err="1"/>
              <a:t>микровывод</a:t>
            </a:r>
            <a:r>
              <a:rPr lang="ru-RU" dirty="0"/>
              <a:t>),</a:t>
            </a:r>
          </a:p>
          <a:p>
            <a:r>
              <a:rPr lang="ru-RU" dirty="0"/>
              <a:t>вывод (итог рассуждений).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Качество письменной речи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Грамотность</a:t>
            </a:r>
          </a:p>
          <a:p>
            <a:r>
              <a:rPr lang="ru-RU" dirty="0" smtClean="0"/>
              <a:t>на </a:t>
            </a:r>
            <a:r>
              <a:rPr lang="ru-RU" dirty="0"/>
              <a:t>100 слов приходится в сумме более пяти ошибок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012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132</TotalTime>
  <Words>926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Легкий дым</vt:lpstr>
      <vt:lpstr>1_Легкий дым</vt:lpstr>
      <vt:lpstr>2_Легкий дым</vt:lpstr>
      <vt:lpstr>Презентация PowerPoint</vt:lpstr>
      <vt:lpstr>Презентация PowerPoint</vt:lpstr>
      <vt:lpstr>Особенности ЕГЭ</vt:lpstr>
      <vt:lpstr>Участники ЕГЭ-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2024 году ФИПИ подавал следующие минимальные  баллы для предметов ЕГЭ:</vt:lpstr>
      <vt:lpstr>Презентация PowerPoint</vt:lpstr>
      <vt:lpstr>Презентация PowerPoint</vt:lpstr>
      <vt:lpstr>Правила проведения ГИА-11</vt:lpstr>
      <vt:lpstr>Презентация PowerPoint</vt:lpstr>
      <vt:lpstr>Презентация PowerPoint</vt:lpstr>
      <vt:lpstr>Презентация PowerPoint</vt:lpstr>
      <vt:lpstr>Если обучающийся по состоянию здоровья не может  завершить выполнение экзаменационной работы, то  он досрочно покидает аудиторию. Экзамен может быть пересдан в резервные дни.</vt:lpstr>
      <vt:lpstr>Печать КИМ будет производиться в  аудитории!</vt:lpstr>
      <vt:lpstr>Презентация PowerPoint</vt:lpstr>
      <vt:lpstr>Аттестат о среднем общем образовании</vt:lpstr>
      <vt:lpstr>Презентация PowerPoint</vt:lpstr>
      <vt:lpstr>САЙТЫ  В  ПОМОЩЬ</vt:lpstr>
      <vt:lpstr>https://ege.sdamgia.ru/ - РЕШУ ЕГЭ (образовательный портал для подготовки к экзаменам)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2023-10-01T17:45:10Z</dcterms:created>
  <dcterms:modified xsi:type="dcterms:W3CDTF">2024-09-26T12:45:44Z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2023-10-01T00:00:00Z</vt:filetime>
  </property>
</Properties>
</file>