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9" r:id="rId4"/>
    <p:sldId id="258" r:id="rId5"/>
    <p:sldId id="260" r:id="rId6"/>
    <p:sldId id="271" r:id="rId7"/>
    <p:sldId id="261" r:id="rId8"/>
    <p:sldId id="268" r:id="rId9"/>
    <p:sldId id="262" r:id="rId10"/>
    <p:sldId id="269" r:id="rId11"/>
    <p:sldId id="264" r:id="rId12"/>
    <p:sldId id="270" r:id="rId13"/>
    <p:sldId id="267" r:id="rId14"/>
    <p:sldId id="272" r:id="rId15"/>
    <p:sldId id="274" r:id="rId16"/>
    <p:sldId id="273" r:id="rId17"/>
    <p:sldId id="275" r:id="rId18"/>
    <p:sldId id="276" r:id="rId19"/>
    <p:sldId id="277" r:id="rId20"/>
    <p:sldId id="278" r:id="rId21"/>
    <p:sldId id="587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>
      <p:cViewPr>
        <p:scale>
          <a:sx n="48" d="100"/>
          <a:sy n="48" d="100"/>
        </p:scale>
        <p:origin x="-183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17593A00-8540-497C-B146-6C49C3474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55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D8DA-71A4-4D77-8657-9F42ADE85B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57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62D-5E6C-4E3F-B0FE-255C8FB111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19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BC40-FC84-40C2-8453-899C40A07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72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5C44CD39-8116-48D4-995A-A806A39466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55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A4CF-CA43-4777-B315-47BE2A506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6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BEE0-28F2-4D06-A238-56940D7954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39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C158-063C-4062-8F31-E3462DC95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27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158-BC10-491C-9B49-EF71E8F461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14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084C-40B5-4955-B21A-D796C7DED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80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123C-24C3-4B32-B017-11B6DCC3F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58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25DD019-C40F-4E27-B419-8DB1B075EE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610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/>
              <a:t>Русский язык. Итоговое собеседование. Методический аспект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Романова Елена Вениаминовна, эксперт ЦОКО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12120"/>
          </a:xfrm>
        </p:spPr>
        <p:txBody>
          <a:bodyPr>
            <a:noAutofit/>
          </a:bodyPr>
          <a:lstStyle/>
          <a:p>
            <a:r>
              <a:rPr lang="ru-RU" sz="3200" dirty="0"/>
              <a:t>Особенности задания 3 (монологическое высказывание):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61540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три варианта монолога имеют примерно одинаковую сложность, но они отличаются целями, которые реализуются, набором специфических средств; </a:t>
            </a:r>
          </a:p>
          <a:p>
            <a:r>
              <a:rPr lang="ru-RU" dirty="0"/>
              <a:t>темы монологов соответствуют знаниям, жизненному опыту, интересам и психологическим особенностям школьников данного возраста, они посвящены школе, семье, увлечениям подростков;</a:t>
            </a:r>
          </a:p>
          <a:p>
            <a:r>
              <a:rPr lang="ru-RU" dirty="0"/>
              <a:t> монологическое тематическое высказывание создаётся с опорой на вербальную и визуальную информацию; </a:t>
            </a:r>
          </a:p>
          <a:p>
            <a:r>
              <a:rPr lang="ru-RU" dirty="0"/>
              <a:t>на подготовку учащимся даётся 1 минута, в течение которой они могут собраться с мыслями, продумать содержание своего монолога, сделать пометы или записи на листке для подготовки; </a:t>
            </a:r>
          </a:p>
          <a:p>
            <a:r>
              <a:rPr lang="ru-RU" dirty="0"/>
              <a:t>важен объём монологического высказывания, он должен составлять не менее 10 фраз; </a:t>
            </a:r>
          </a:p>
          <a:p>
            <a:r>
              <a:rPr lang="ru-RU" dirty="0"/>
              <a:t>учащийся должен учитывать речевую ситуацию.</a:t>
            </a:r>
          </a:p>
        </p:txBody>
      </p:sp>
    </p:spTree>
    <p:extLst>
      <p:ext uri="{BB962C8B-B14F-4D97-AF65-F5344CB8AC3E}">
        <p14:creationId xmlns:p14="http://schemas.microsoft.com/office/powerpoint/2010/main" val="4051893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7524E3-9692-4FFB-AE12-B06B858A9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12120"/>
          </a:xfrm>
        </p:spPr>
        <p:txBody>
          <a:bodyPr>
            <a:noAutofit/>
          </a:bodyPr>
          <a:lstStyle/>
          <a:p>
            <a:r>
              <a:rPr lang="ru-RU" sz="2800" dirty="0"/>
              <a:t>Подготовка к выполнению задания 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138AAE-9D44-4B3C-8967-514A54ADB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8741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Обучающиеся должны знать модели строения описания, повествования, рассуждения</a:t>
            </a:r>
          </a:p>
          <a:p>
            <a:r>
              <a:rPr lang="ru-RU" dirty="0"/>
              <a:t>Необходимо помнить, что ученик выбирает не тип речи, а коммуникативную цель, а реализация определённой модели высказывания – это средство достижения этой цели. (Это особенно важно при оценке ответа)</a:t>
            </a:r>
          </a:p>
          <a:p>
            <a:r>
              <a:rPr lang="ru-RU" dirty="0"/>
              <a:t>Важно объяснить ученику, что его задача – </a:t>
            </a:r>
            <a:r>
              <a:rPr lang="ru-RU" b="1" dirty="0"/>
              <a:t>создать целостный текст,</a:t>
            </a:r>
            <a:r>
              <a:rPr lang="ru-RU" dirty="0"/>
              <a:t> а не ответить на вопросы, которые ему предложены!</a:t>
            </a:r>
          </a:p>
          <a:p>
            <a:r>
              <a:rPr lang="ru-RU" dirty="0"/>
              <a:t>Сейчас примерный круг вопросов, на которые должны дать ответы учащиеся, «приведён к единообразному представлению».</a:t>
            </a:r>
          </a:p>
          <a:p>
            <a:r>
              <a:rPr lang="ru-RU" dirty="0">
                <a:solidFill>
                  <a:schemeClr val="accent1"/>
                </a:solidFill>
              </a:rPr>
              <a:t>Оцените, насколько часто ученику предоставляется возможность создать достаточно спонтанное устное монологическое высказывание на заданную тему из не менее 10 фраз  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8CD52F2-9541-407F-B4B5-84E37009E49A}"/>
              </a:ext>
            </a:extLst>
          </p:cNvPr>
          <p:cNvSpPr/>
          <p:nvPr/>
        </p:nvSpPr>
        <p:spPr>
          <a:xfrm>
            <a:off x="3635896" y="5445134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3801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>
            <a:noAutofit/>
          </a:bodyPr>
          <a:lstStyle/>
          <a:p>
            <a:r>
              <a:rPr lang="ru-RU" sz="3200" dirty="0"/>
              <a:t>Особенности задания 4 (диалог):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340768"/>
            <a:ext cx="7990656" cy="504056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По окончании монологического высказывания учащегося экзаменатор-собеседник задаёт три вопроса по теме.</a:t>
            </a:r>
          </a:p>
          <a:p>
            <a:r>
              <a:rPr lang="ru-RU" dirty="0"/>
              <a:t>Вопросы сформулированы заранее и зафиксированы в карточке собеседника. </a:t>
            </a:r>
          </a:p>
          <a:p>
            <a:r>
              <a:rPr lang="ru-RU" dirty="0"/>
              <a:t>Переход от монолога ученика к диалогу с собеседником должен быть естественным.  </a:t>
            </a:r>
          </a:p>
          <a:p>
            <a:r>
              <a:rPr lang="ru-RU" dirty="0"/>
              <a:t>В зависимости от содержания монологического высказывания учащегося собеседник вправе менять последовательность вопросов, уточнять и дополнять информацию.</a:t>
            </a:r>
          </a:p>
          <a:p>
            <a:r>
              <a:rPr lang="ru-RU" dirty="0"/>
              <a:t>Цель экзаменатора-собеседника – эмоционально расположить экзаменуемого к беседе, стимулировать его речевую деятельность. Если учащийся отказывается отвечать на вопросы (произносит фразы типа: «Я не знаю», «У меня нет никаких интересов», «Мне нечего рассказать» и т.п.), необходимо задать ряд стимулирующих высказывание вопросов, попытаться «разговорить» ученика. То же речевое поведение экзаменатора-собеседника рекомендовано и в ситуации односложных ответов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1663749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73957B-1573-4D63-A51F-96DAF7807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568104"/>
          </a:xfrm>
        </p:spPr>
        <p:txBody>
          <a:bodyPr>
            <a:normAutofit/>
          </a:bodyPr>
          <a:lstStyle/>
          <a:p>
            <a:r>
              <a:rPr lang="ru-RU" sz="2800" dirty="0"/>
              <a:t>Подготовка к выполнению задания 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52DE76-587E-4162-A4B0-F9102C3E0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831432"/>
          </a:xfrm>
        </p:spPr>
        <p:txBody>
          <a:bodyPr/>
          <a:lstStyle/>
          <a:p>
            <a:r>
              <a:rPr lang="ru-RU" dirty="0"/>
              <a:t>Подготовка обучающихся к диалогу предполагает мотивацию и активизацию их речевой деятельности на уроках русского языка и во внеурочной деятельности:</a:t>
            </a:r>
          </a:p>
          <a:p>
            <a:pPr marL="0" indent="0">
              <a:buNone/>
            </a:pPr>
            <a:r>
              <a:rPr lang="ru-RU" dirty="0"/>
              <a:t>-	создание учителем коммуникативных ситуаций, побуждающих школьников к вступлению в диалог с полными, развернутыми ответами на вопросы, </a:t>
            </a:r>
          </a:p>
          <a:p>
            <a:pPr marL="0" indent="0">
              <a:buNone/>
            </a:pPr>
            <a:r>
              <a:rPr lang="ru-RU" dirty="0"/>
              <a:t>-	проведение дискуссий по актуальным проблемам школьной жизни, </a:t>
            </a:r>
          </a:p>
          <a:p>
            <a:pPr marL="0" indent="0">
              <a:buNone/>
            </a:pPr>
            <a:r>
              <a:rPr lang="ru-RU" dirty="0"/>
              <a:t>-	обсуждение литературных произведений, ярких событий культурной жизни и др.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058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C2645B6-0209-4ECD-A357-FEE1F5613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Изменения в оценке ответов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36A0309-0DDA-4B92-BE30-6B35173DE5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5 групп критериев </a:t>
            </a:r>
          </a:p>
        </p:txBody>
      </p:sp>
    </p:spTree>
    <p:extLst>
      <p:ext uri="{BB962C8B-B14F-4D97-AF65-F5344CB8AC3E}">
        <p14:creationId xmlns:p14="http://schemas.microsoft.com/office/powerpoint/2010/main" val="3721094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249D7B-A929-4B98-9A9E-4C6B45BBE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Оценка чтения текста вслух (задание 1)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C3027F-A018-473B-BCCE-DF259BBDA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5434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3917864E-3480-4594-85A2-1E4656001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573050"/>
              </p:ext>
            </p:extLst>
          </p:nvPr>
        </p:nvGraphicFramePr>
        <p:xfrm>
          <a:off x="685800" y="1628800"/>
          <a:ext cx="7772400" cy="2900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xmlns="" val="3269831289"/>
                    </a:ext>
                  </a:extLst>
                </a:gridCol>
              </a:tblGrid>
              <a:tr h="649390">
                <a:tc>
                  <a:txBody>
                    <a:bodyPr/>
                    <a:lstStyle/>
                    <a:p>
                      <a:r>
                        <a:rPr lang="ru-RU" dirty="0"/>
                        <a:t>Изменений нет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0809308"/>
                  </a:ext>
                </a:extLst>
              </a:tr>
              <a:tr h="1601238">
                <a:tc>
                  <a:txBody>
                    <a:bodyPr/>
                    <a:lstStyle/>
                    <a:p>
                      <a:r>
                        <a:rPr lang="ru-RU" dirty="0"/>
                        <a:t>3 критерия (интонация, темп чтения, искажения слов при чтении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6580894"/>
                  </a:ext>
                </a:extLst>
              </a:tr>
              <a:tr h="649390">
                <a:tc>
                  <a:txBody>
                    <a:bodyPr/>
                    <a:lstStyle/>
                    <a:p>
                      <a:r>
                        <a:rPr lang="ru-RU" dirty="0"/>
                        <a:t>Максимальный балл - 3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7224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187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249D7B-A929-4B98-9A9E-4C6B45BBE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Оценка подробного пересказа (задание 2)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C3027F-A018-473B-BCCE-DF259BBDA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5434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3917864E-3480-4594-85A2-1E4656001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923775"/>
              </p:ext>
            </p:extLst>
          </p:nvPr>
        </p:nvGraphicFramePr>
        <p:xfrm>
          <a:off x="685800" y="1700808"/>
          <a:ext cx="7772400" cy="2888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xmlns="" val="3269831289"/>
                    </a:ext>
                  </a:extLst>
                </a:gridCol>
              </a:tblGrid>
              <a:tr h="631763">
                <a:tc>
                  <a:txBody>
                    <a:bodyPr/>
                    <a:lstStyle/>
                    <a:p>
                      <a:r>
                        <a:rPr lang="ru-RU" dirty="0"/>
                        <a:t>Изменений нет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0809308"/>
                  </a:ext>
                </a:extLst>
              </a:tr>
              <a:tr h="1625082">
                <a:tc>
                  <a:txBody>
                    <a:bodyPr/>
                    <a:lstStyle/>
                    <a:p>
                      <a:r>
                        <a:rPr lang="ru-RU" dirty="0"/>
                        <a:t>3 критерия: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/>
                        <a:t>сохранение микротем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/>
                        <a:t>работа с высказыванием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/>
                        <a:t>способы цитирования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6580894"/>
                  </a:ext>
                </a:extLst>
              </a:tr>
              <a:tr h="631763">
                <a:tc>
                  <a:txBody>
                    <a:bodyPr/>
                    <a:lstStyle/>
                    <a:p>
                      <a:r>
                        <a:rPr lang="ru-RU" dirty="0"/>
                        <a:t>Максимальный балл - 4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7224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039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249D7B-A929-4B98-9A9E-4C6B45BBE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Оценка монологического высказывания (задание 3)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C3027F-A018-473B-BCCE-DF259BBDA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5434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3917864E-3480-4594-85A2-1E4656001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651758"/>
              </p:ext>
            </p:extLst>
          </p:nvPr>
        </p:nvGraphicFramePr>
        <p:xfrm>
          <a:off x="685800" y="1628800"/>
          <a:ext cx="7772400" cy="2960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xmlns="" val="3269831289"/>
                    </a:ext>
                  </a:extLst>
                </a:gridCol>
              </a:tblGrid>
              <a:tr h="647512">
                <a:tc>
                  <a:txBody>
                    <a:bodyPr/>
                    <a:lstStyle/>
                    <a:p>
                      <a:r>
                        <a:rPr lang="ru-RU" dirty="0"/>
                        <a:t>Изменений нет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0809308"/>
                  </a:ext>
                </a:extLst>
              </a:tr>
              <a:tr h="1665592">
                <a:tc>
                  <a:txBody>
                    <a:bodyPr/>
                    <a:lstStyle/>
                    <a:p>
                      <a:r>
                        <a:rPr lang="ru-RU" dirty="0"/>
                        <a:t>2 критерия: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/>
                        <a:t>выполнение коммуникативной задачи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/>
                        <a:t>логичность высказывания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6580894"/>
                  </a:ext>
                </a:extLst>
              </a:tr>
              <a:tr h="647512">
                <a:tc>
                  <a:txBody>
                    <a:bodyPr/>
                    <a:lstStyle/>
                    <a:p>
                      <a:r>
                        <a:rPr lang="ru-RU" dirty="0"/>
                        <a:t>Максимальный балл - 3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7224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065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249D7B-A929-4B98-9A9E-4C6B45BBE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Оценка Диалога (задание 4)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C3027F-A018-473B-BCCE-DF259BBDA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5434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3917864E-3480-4594-85A2-1E4656001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149124"/>
              </p:ext>
            </p:extLst>
          </p:nvPr>
        </p:nvGraphicFramePr>
        <p:xfrm>
          <a:off x="685800" y="1988840"/>
          <a:ext cx="7772400" cy="2539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xmlns="" val="2277501032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xmlns="" val="3269831289"/>
                    </a:ext>
                  </a:extLst>
                </a:gridCol>
              </a:tblGrid>
              <a:tr h="568768">
                <a:tc>
                  <a:txBody>
                    <a:bodyPr/>
                    <a:lstStyle/>
                    <a:p>
                      <a:r>
                        <a:rPr lang="ru-RU" dirty="0"/>
                        <a:t>Было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Стало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0809308"/>
                  </a:ext>
                </a:extLst>
              </a:tr>
              <a:tr h="1402443">
                <a:tc>
                  <a:txBody>
                    <a:bodyPr/>
                    <a:lstStyle/>
                    <a:p>
                      <a:r>
                        <a:rPr lang="ru-RU" dirty="0"/>
                        <a:t>1 критерий: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/>
                        <a:t>выполнение коммуникативной задачи в диалоге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 критерий: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/>
                        <a:t>выполнение коммуникативной задачи в диалоге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6580894"/>
                  </a:ext>
                </a:extLst>
              </a:tr>
              <a:tr h="568768">
                <a:tc>
                  <a:txBody>
                    <a:bodyPr/>
                    <a:lstStyle/>
                    <a:p>
                      <a:r>
                        <a:rPr lang="ru-RU" dirty="0"/>
                        <a:t>Максимальный балл - 2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Максимальный балл - 3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7224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601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F2ED62-D446-4C81-BCD7-5B985B08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>
            <a:normAutofit fontScale="90000"/>
          </a:bodyPr>
          <a:lstStyle/>
          <a:p>
            <a:r>
              <a:rPr lang="ru-RU" dirty="0"/>
              <a:t>Оценка грамотности речи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6407E4B-9DD5-48AE-89E3-E9F7FAEDD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8741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Грамотность речи оценивается во всех заданиях вместе!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/>
              <a:t>	Максимальный балл – 8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CD18C791-6CDB-43C5-8482-77234E2CF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447817"/>
              </p:ext>
            </p:extLst>
          </p:nvPr>
        </p:nvGraphicFramePr>
        <p:xfrm>
          <a:off x="675419" y="1844824"/>
          <a:ext cx="7344816" cy="3626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3915609764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4161719664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r>
                        <a:rPr lang="ru-RU" dirty="0"/>
                        <a:t>Было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Стало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549478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Критерии: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/>
                        <a:t>Соблюдение орфоэпических норм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/>
                        <a:t>Соблюдение грамматических норм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/>
                        <a:t>Соблюдение речевых норм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/>
                        <a:t>Богатство речи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/>
                        <a:t>Соблюдение фактологической точности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Критерии: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/>
                        <a:t>Соблюдение орфоэпических норм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/>
                        <a:t>Соблюдение грамматических норм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/>
                        <a:t>Соблюдение речевых норм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dirty="0"/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/>
                        <a:t>Соблюдение </a:t>
                      </a:r>
                      <a:r>
                        <a:rPr lang="ru-RU" b="1" dirty="0"/>
                        <a:t>фактической</a:t>
                      </a:r>
                      <a:r>
                        <a:rPr lang="ru-RU" dirty="0"/>
                        <a:t> точности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5833306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ru-RU" dirty="0"/>
                        <a:t>Максимальный балл - 8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Максимальный балл - </a:t>
                      </a:r>
                      <a:r>
                        <a:rPr lang="ru-RU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1000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12120"/>
          </a:xfrm>
        </p:spPr>
        <p:txBody>
          <a:bodyPr>
            <a:noAutofit/>
          </a:bodyPr>
          <a:lstStyle/>
          <a:p>
            <a:r>
              <a:rPr lang="ru-RU" sz="2800" dirty="0"/>
              <a:t>Итоговое собеседование: общие положения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831432"/>
          </a:xfrm>
        </p:spPr>
        <p:txBody>
          <a:bodyPr/>
          <a:lstStyle/>
          <a:p>
            <a:r>
              <a:rPr lang="ru-RU" sz="2400" dirty="0"/>
              <a:t>Итоговое собеседование – допуск к ОГЭ.</a:t>
            </a:r>
          </a:p>
          <a:p>
            <a:r>
              <a:rPr lang="ru-RU" sz="2400" dirty="0"/>
              <a:t>Основной этап пройдёт 12 февраля 2024 года (вторая среда февраля).</a:t>
            </a:r>
          </a:p>
          <a:p>
            <a:r>
              <a:rPr lang="ru-RU" sz="2400" dirty="0"/>
              <a:t>Проводится в образовательных организациях. </a:t>
            </a:r>
          </a:p>
          <a:p>
            <a:r>
              <a:rPr lang="ru-RU" sz="2400" dirty="0"/>
              <a:t>Материалы становятся доступны в день проведения собеседования.</a:t>
            </a:r>
          </a:p>
          <a:p>
            <a:r>
              <a:rPr lang="ru-RU" sz="2400" dirty="0"/>
              <a:t> Результатом итогового собеседования является «зачёт» или «незачёт».</a:t>
            </a:r>
          </a:p>
          <a:p>
            <a:r>
              <a:rPr lang="ru-RU" sz="2400" dirty="0"/>
              <a:t> Повторное собеседование назначается в дополнительные сроки в текущем учебном году в марте и апреле 2025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398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1280381" y="728700"/>
            <a:ext cx="6321642" cy="918643"/>
          </a:xfrm>
        </p:spPr>
        <p:txBody>
          <a:bodyPr/>
          <a:lstStyle/>
          <a:p>
            <a:pPr algn="ctr" eaLnBrk="1" hangingPunct="1"/>
            <a:r>
              <a:rPr lang="ru-RU" sz="2400" dirty="0"/>
              <a:t>Иные изменения </a:t>
            </a:r>
            <a:br>
              <a:rPr lang="ru-RU" sz="2400" dirty="0"/>
            </a:br>
            <a:r>
              <a:rPr lang="ru-RU" sz="2400" dirty="0"/>
              <a:t>в критериальной базе оценивания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BB0D54-99EA-63F3-5086-581196B9BB45}"/>
              </a:ext>
            </a:extLst>
          </p:cNvPr>
          <p:cNvSpPr/>
          <p:nvPr/>
        </p:nvSpPr>
        <p:spPr>
          <a:xfrm>
            <a:off x="755576" y="1592796"/>
            <a:ext cx="77768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defTabSz="514350" eaLnBrk="0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 pitchFamily="34" charset="0"/>
              </a:rPr>
              <a:t>В спецификации уточнено, что время на подготовку каждого задания строго регламентировано</a:t>
            </a:r>
            <a:r>
              <a:rPr lang="ru-RU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 pitchFamily="34" charset="0"/>
              </a:rPr>
              <a:t>,  при </a:t>
            </a:r>
            <a:r>
              <a:rPr lang="ru-RU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 pitchFamily="34" charset="0"/>
              </a:rPr>
              <a:t>этом время на ответ имеет примерный характер.</a:t>
            </a:r>
          </a:p>
          <a:p>
            <a:pPr defTabSz="51435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 pitchFamily="34" charset="0"/>
              </a:rPr>
              <a:t>_____________________________________________</a:t>
            </a:r>
          </a:p>
          <a:p>
            <a:pPr defTabSz="514350"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defTabSz="514350"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defTabSz="514350"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defTabSz="514350"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defTabSz="514350"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defTabSz="514350"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defTabSz="51435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Без изменений:</a:t>
            </a:r>
          </a:p>
          <a:p>
            <a:pPr defTabSz="51435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СУММА БАЛЛОВ ПО ВСЕМ КРИТЕРИЯМ  - 20. </a:t>
            </a:r>
          </a:p>
          <a:p>
            <a:pPr defTabSz="51435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Участник ИС получает зачёт, если набрал 10 и более баллов</a:t>
            </a:r>
          </a:p>
          <a:p>
            <a:pPr defTabSz="514350"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1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итогового собеседования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чтение текста вслух</a:t>
            </a:r>
          </a:p>
          <a:p>
            <a:r>
              <a:rPr lang="ru-RU" sz="2800" dirty="0"/>
              <a:t>подробный пересказ прочитанного текста с привлечением дополнительной информации (предложенного высказывания)</a:t>
            </a:r>
          </a:p>
          <a:p>
            <a:r>
              <a:rPr lang="ru-RU" sz="2800" dirty="0"/>
              <a:t>создание устного монологического высказывания по одной из трёх предложенных тем</a:t>
            </a:r>
          </a:p>
          <a:p>
            <a:r>
              <a:rPr lang="ru-RU" sz="2800" dirty="0"/>
              <a:t>участие в диалоге с экзаменатором-собеседником</a:t>
            </a:r>
          </a:p>
        </p:txBody>
      </p:sp>
    </p:spTree>
    <p:extLst>
      <p:ext uri="{BB962C8B-B14F-4D97-AF65-F5344CB8AC3E}">
        <p14:creationId xmlns:p14="http://schemas.microsoft.com/office/powerpoint/2010/main" val="390927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84128"/>
          </a:xfrm>
        </p:spPr>
        <p:txBody>
          <a:bodyPr>
            <a:noAutofit/>
          </a:bodyPr>
          <a:lstStyle/>
          <a:p>
            <a:r>
              <a:rPr lang="ru-RU" sz="2800" dirty="0"/>
              <a:t>МОДЕЛЬ ИТОГОВОГО СОБЕСЕДОВАНИЯ ПО РУССКОМУ ЯЗЫКУ выпускников основной школы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87416"/>
          </a:xfrm>
        </p:spPr>
        <p:txBody>
          <a:bodyPr>
            <a:noAutofit/>
          </a:bodyPr>
          <a:lstStyle/>
          <a:p>
            <a:r>
              <a:rPr lang="ru-RU" dirty="0"/>
              <a:t>На выполнение работы отводится около 15 минут на одного участника (ОВЗ – до 45 минут).</a:t>
            </a:r>
          </a:p>
          <a:p>
            <a:r>
              <a:rPr lang="ru-RU" dirty="0"/>
              <a:t>Все задания базового уровня сложности. </a:t>
            </a:r>
          </a:p>
          <a:p>
            <a:r>
              <a:rPr lang="ru-RU" dirty="0"/>
              <a:t>Работа построена с учётом вариативности (выбор темы монологического высказывания). </a:t>
            </a:r>
          </a:p>
          <a:p>
            <a:r>
              <a:rPr lang="ru-RU" dirty="0"/>
              <a:t>Оценка ответов на все задания работы осуществляется по </a:t>
            </a:r>
            <a:r>
              <a:rPr lang="ru-RU" dirty="0">
                <a:solidFill>
                  <a:srgbClr val="FF0000"/>
                </a:solidFill>
              </a:rPr>
              <a:t>специально разработанным критериям (ЕСТЬ ИЗМЕНЕНИЯ!)</a:t>
            </a:r>
            <a:r>
              <a:rPr lang="ru-RU" dirty="0"/>
              <a:t>с учётом соблюдения норм современного русского литературного языка. </a:t>
            </a:r>
          </a:p>
          <a:p>
            <a:r>
              <a:rPr lang="ru-RU" dirty="0"/>
              <a:t>Максимальное количество баллов, которое может получить ученик за выполнение всей устной части, – </a:t>
            </a:r>
            <a:r>
              <a:rPr lang="ru-RU" b="1" dirty="0">
                <a:solidFill>
                  <a:srgbClr val="FF0000"/>
                </a:solidFill>
              </a:rPr>
              <a:t>20.</a:t>
            </a:r>
            <a:r>
              <a:rPr lang="ru-RU" dirty="0"/>
              <a:t> </a:t>
            </a:r>
          </a:p>
          <a:p>
            <a:r>
              <a:rPr lang="ru-RU" dirty="0"/>
              <a:t>Ученик получает зачёт в случае, если за выполнение работы он набрал 10 или более баллов (</a:t>
            </a:r>
            <a:r>
              <a:rPr lang="ru-RU" dirty="0">
                <a:solidFill>
                  <a:srgbClr val="FF0000"/>
                </a:solidFill>
              </a:rPr>
              <a:t>не изменилось</a:t>
            </a:r>
            <a:r>
              <a:rPr lang="ru-RU" dirty="0"/>
              <a:t>).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6861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6F73C0-1FB6-46EC-A0A8-A778CB73B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84128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1"/>
                </a:solidFill>
              </a:rPr>
              <a:t>Обратите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2DD96AB-A2D1-41D8-9EB7-B0954DD19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831432"/>
          </a:xfrm>
        </p:spPr>
        <p:txBody>
          <a:bodyPr>
            <a:normAutofit fontScale="92500"/>
          </a:bodyPr>
          <a:lstStyle/>
          <a:p>
            <a:r>
              <a:rPr lang="ru-RU" sz="3200" i="1" dirty="0"/>
              <a:t>Подготовка к итоговому собеседованию – это формирование </a:t>
            </a:r>
            <a:r>
              <a:rPr lang="ru-RU" sz="3200" b="1" i="1" dirty="0"/>
              <a:t>метапредметных</a:t>
            </a:r>
            <a:r>
              <a:rPr lang="ru-RU" sz="3200" i="1" dirty="0"/>
              <a:t> умений, и её результат – это результат </a:t>
            </a:r>
            <a:r>
              <a:rPr lang="ru-RU" sz="3200" b="1" i="1" dirty="0"/>
              <a:t>совместной</a:t>
            </a:r>
            <a:r>
              <a:rPr lang="ru-RU" sz="3200" i="1" dirty="0"/>
              <a:t> деятельности учителей-предметников, тьюторов, классных руководителей</a:t>
            </a:r>
          </a:p>
          <a:p>
            <a:r>
              <a:rPr lang="ru-RU" sz="3200" i="1" dirty="0">
                <a:solidFill>
                  <a:schemeClr val="accent1"/>
                </a:solidFill>
              </a:rPr>
              <a:t>Необходимо определить, в чём состоит задача (и ответственность!) учителей русского языка, и в чём общая задача и ответственность педагогического коллектива</a:t>
            </a:r>
          </a:p>
        </p:txBody>
      </p:sp>
    </p:spTree>
    <p:extLst>
      <p:ext uri="{BB962C8B-B14F-4D97-AF65-F5344CB8AC3E}">
        <p14:creationId xmlns:p14="http://schemas.microsoft.com/office/powerpoint/2010/main" val="3208420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Особенности задания 1 (чтение текста):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496855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будут предложены тексты научно-популярного стиля о выдающихся людях России; </a:t>
            </a:r>
          </a:p>
          <a:p>
            <a:r>
              <a:rPr lang="ru-RU" dirty="0"/>
              <a:t>текст сопровождается иллюстрациями, которые помогут учащемуся наиболее полно сформировать представление о человеке – герое текста;</a:t>
            </a:r>
          </a:p>
          <a:p>
            <a:r>
              <a:rPr lang="ru-RU" dirty="0"/>
              <a:t> объём текстов варьируется в пределах до 200 слов; </a:t>
            </a:r>
          </a:p>
          <a:p>
            <a:r>
              <a:rPr lang="ru-RU" dirty="0"/>
              <a:t>контролируются навыки техники осмысленного чтения: проверяется понимание экзаменуемым содержания читаемого, которое проявляется в правильном оформлении фонетической стороны устной речи: темпе чтения, соответствии интонации знакам препинания текста (</a:t>
            </a:r>
            <a:r>
              <a:rPr lang="ru-RU" dirty="0" err="1"/>
              <a:t>паузация</a:t>
            </a:r>
            <a:r>
              <a:rPr lang="ru-RU" dirty="0"/>
              <a:t>, словесное ударение, повышение – понижение громкости голоса), соблюдении орфоэпических и грамматических норм, отсутствии искажений слов; </a:t>
            </a:r>
          </a:p>
          <a:p>
            <a:r>
              <a:rPr lang="ru-RU" dirty="0"/>
              <a:t>проверяются умения учащихся видеть и использовать при чтении графические символы, в частности знак ударения, который сопровождает имена собственные и сложные термины (например, </a:t>
            </a:r>
            <a:r>
              <a:rPr lang="ru-RU" dirty="0" err="1"/>
              <a:t>Гага́рин</a:t>
            </a:r>
            <a:r>
              <a:rPr lang="ru-RU" dirty="0"/>
              <a:t>, </a:t>
            </a:r>
            <a:r>
              <a:rPr lang="ru-RU" dirty="0" err="1"/>
              <a:t>Байкону́р</a:t>
            </a:r>
            <a:r>
              <a:rPr lang="ru-RU" dirty="0"/>
              <a:t>);</a:t>
            </a:r>
          </a:p>
          <a:p>
            <a:r>
              <a:rPr lang="ru-RU" dirty="0"/>
              <a:t>текст содержит </a:t>
            </a:r>
            <a:r>
              <a:rPr lang="ru-RU" dirty="0">
                <a:solidFill>
                  <a:srgbClr val="FF0000"/>
                </a:solidFill>
              </a:rPr>
              <a:t>имена числительные</a:t>
            </a:r>
            <a:r>
              <a:rPr lang="ru-RU" dirty="0"/>
              <a:t>, которые представлены в цифровой форме записи и использованы в одном из косвенных падежей, поэтому учащимся при чтении необходимо правильно его просклонять (к примеру, «Продолжительность полёта Гагарина равнялась 108 минутам»). </a:t>
            </a:r>
          </a:p>
          <a:p>
            <a:r>
              <a:rPr lang="ru-RU" dirty="0"/>
              <a:t>На подготовку к заданию учащимся отводится 2 минуты. При подготовке экзаменуемый имеет право делать графические пометы, вести краткие записи (подчёркивать ключевые или трудные слова и выражения) в КИМ.</a:t>
            </a:r>
          </a:p>
        </p:txBody>
      </p:sp>
    </p:spTree>
    <p:extLst>
      <p:ext uri="{BB962C8B-B14F-4D97-AF65-F5344CB8AC3E}">
        <p14:creationId xmlns:p14="http://schemas.microsoft.com/office/powerpoint/2010/main" val="2346880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F40F8B-F10C-4FD8-ABA6-9515D63FD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84128"/>
          </a:xfrm>
        </p:spPr>
        <p:txBody>
          <a:bodyPr>
            <a:noAutofit/>
          </a:bodyPr>
          <a:lstStyle/>
          <a:p>
            <a:r>
              <a:rPr lang="ru-RU" sz="2800" dirty="0"/>
              <a:t>Подготовка к выполнению задания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1055307-E7A2-4351-9441-0BA2B65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15408"/>
          </a:xfrm>
        </p:spPr>
        <p:txBody>
          <a:bodyPr/>
          <a:lstStyle/>
          <a:p>
            <a:r>
              <a:rPr lang="ru-RU" dirty="0"/>
              <a:t>Всегда обращаем внимание на темп чтения, интонацию. (Типичные ошибки – слишком быстрый темп, монотонное чтение, неуместная интонация конца предложения при чтении сложных предложений, отсутствие восклицательной и вопросительной интонации и др.)</a:t>
            </a:r>
          </a:p>
          <a:p>
            <a:r>
              <a:rPr lang="ru-RU" dirty="0"/>
              <a:t>Всегда при чтении текстов, любом устном высказывании исправляем ошибки в ударении, образовании форм слова! </a:t>
            </a:r>
          </a:p>
          <a:p>
            <a:r>
              <a:rPr lang="ru-RU" dirty="0"/>
              <a:t>Необходимо повторить правила склонения числительных и регулярно выполнять упражнения, направленные на повторение правил употребления числительных.</a:t>
            </a:r>
          </a:p>
          <a:p>
            <a:r>
              <a:rPr lang="ru-RU" dirty="0">
                <a:solidFill>
                  <a:srgbClr val="FF0000"/>
                </a:solidFill>
              </a:rPr>
              <a:t>ГДЕ, КОГДА,ЧТО ученики 9 класса читают вслух </a:t>
            </a:r>
            <a:r>
              <a:rPr lang="ru-RU" sz="3200" b="1" dirty="0">
                <a:solidFill>
                  <a:srgbClr val="FF0000"/>
                </a:solidFill>
              </a:rPr>
              <a:t>???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527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720080"/>
          </a:xfrm>
        </p:spPr>
        <p:txBody>
          <a:bodyPr>
            <a:noAutofit/>
          </a:bodyPr>
          <a:lstStyle/>
          <a:p>
            <a:r>
              <a:rPr lang="ru-RU" sz="3200" dirty="0"/>
              <a:t>Особенности задания 2 (пересказ прочитанного текста):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75942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Объём текста для чтения на экзамене составляет до 200 слов, поэтому во втором задании учащимся будет предложено пересказать текст </a:t>
            </a:r>
            <a:r>
              <a:rPr lang="ru-RU" b="1" dirty="0">
                <a:solidFill>
                  <a:srgbClr val="FF0000"/>
                </a:solidFill>
              </a:rPr>
              <a:t>подробно</a:t>
            </a:r>
            <a:r>
              <a:rPr lang="ru-RU" dirty="0"/>
              <a:t>, а также включить в него предложенное высказывание. </a:t>
            </a:r>
          </a:p>
          <a:p>
            <a:r>
              <a:rPr lang="ru-RU" dirty="0"/>
              <a:t>При подготовке к заданию экзаменуемый должен определить, в какой части текста использование высказывания логично и уместно. </a:t>
            </a:r>
          </a:p>
          <a:p>
            <a:r>
              <a:rPr lang="ru-RU" dirty="0"/>
              <a:t>Важно, чтобы пересказ и включённое в него высказывание составляли цельный текст. </a:t>
            </a:r>
          </a:p>
          <a:p>
            <a:r>
              <a:rPr lang="ru-RU" dirty="0"/>
              <a:t>Высказывание должно быть введено любым из способов цитирования. </a:t>
            </a:r>
          </a:p>
          <a:p>
            <a:r>
              <a:rPr lang="ru-RU" dirty="0"/>
              <a:t>Экзаменуемый во время пересказа имеет право зачитать высказывание. </a:t>
            </a:r>
          </a:p>
          <a:p>
            <a:r>
              <a:rPr lang="ru-RU" dirty="0"/>
              <a:t>Время на подготовку составляет 2 минуты. </a:t>
            </a:r>
          </a:p>
          <a:p>
            <a:r>
              <a:rPr lang="ru-RU" dirty="0"/>
              <a:t>Обратим внимание, что учащийся, выполняя задание 1, уже обращался к данному тексту, работал с его содержанием, поэтому при подготовке к пересказу должен сосредоточиться на анализе высказывания и включении его в свой текст.</a:t>
            </a:r>
          </a:p>
        </p:txBody>
      </p:sp>
    </p:spTree>
    <p:extLst>
      <p:ext uri="{BB962C8B-B14F-4D97-AF65-F5344CB8AC3E}">
        <p14:creationId xmlns:p14="http://schemas.microsoft.com/office/powerpoint/2010/main" val="404371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0E0AA8-3182-479A-A1A2-33E6AC8F2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568104"/>
          </a:xfrm>
        </p:spPr>
        <p:txBody>
          <a:bodyPr>
            <a:normAutofit/>
          </a:bodyPr>
          <a:lstStyle/>
          <a:p>
            <a:r>
              <a:rPr lang="ru-RU" sz="2800" dirty="0"/>
              <a:t>Подготовка к выполнению задания 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8B45ABF-2B37-4BBC-BD63-F7893FAA2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047456"/>
          </a:xfrm>
        </p:spPr>
        <p:txBody>
          <a:bodyPr/>
          <a:lstStyle/>
          <a:p>
            <a:r>
              <a:rPr lang="ru-RU" dirty="0"/>
              <a:t>Научить работать с текстом при подготовке к чтению вслух:</a:t>
            </a:r>
          </a:p>
          <a:p>
            <a:pPr marL="0" indent="0">
              <a:buNone/>
            </a:pPr>
            <a:r>
              <a:rPr lang="ru-RU" dirty="0"/>
              <a:t>	- подчеркнуть имена собственные;</a:t>
            </a:r>
          </a:p>
          <a:p>
            <a:pPr marL="0" indent="0">
              <a:buNone/>
            </a:pPr>
            <a:r>
              <a:rPr lang="ru-RU" dirty="0"/>
              <a:t>	- выделить ключевые слова в каждом абзаце;</a:t>
            </a:r>
          </a:p>
          <a:p>
            <a:pPr marL="0" indent="0">
              <a:buNone/>
            </a:pPr>
            <a:r>
              <a:rPr lang="ru-RU" dirty="0"/>
              <a:t>	- определить </a:t>
            </a:r>
            <a:r>
              <a:rPr lang="ru-RU" dirty="0" err="1"/>
              <a:t>микротемы</a:t>
            </a:r>
            <a:r>
              <a:rPr lang="ru-RU" dirty="0"/>
              <a:t>.</a:t>
            </a:r>
          </a:p>
          <a:p>
            <a:r>
              <a:rPr lang="ru-RU" dirty="0"/>
              <a:t>При подготовке к пересказу</a:t>
            </a:r>
          </a:p>
          <a:p>
            <a:pPr marL="0" indent="0">
              <a:buNone/>
            </a:pPr>
            <a:r>
              <a:rPr lang="ru-RU" dirty="0"/>
              <a:t>	- определить, что нужно выписать на поле для заметок 	(ключевые слова? даты? имена? … ?)</a:t>
            </a:r>
          </a:p>
          <a:p>
            <a:pPr marL="0" indent="0">
              <a:buNone/>
            </a:pPr>
            <a:r>
              <a:rPr lang="ru-RU" dirty="0"/>
              <a:t>	- найти место для логичного включения высказывания 	(это упражнение можно регулярно выполнять отдельно, 	не пересказывая текст)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Пересказ оказывается для девятиклассников самой сложной частью ИС!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Необходимо обсудить с коллегами, </a:t>
            </a:r>
            <a:r>
              <a:rPr lang="ru-RU" b="1" dirty="0">
                <a:solidFill>
                  <a:srgbClr val="FF0000"/>
                </a:solidFill>
              </a:rPr>
              <a:t>где применима такая форма работы на уроках по их учебному предмету.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894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059F7B4-AE4D-4557-8201-5559DCA227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506</TotalTime>
  <Words>1284</Words>
  <Application>Microsoft Office PowerPoint</Application>
  <PresentationFormat>Экран (4:3)</PresentationFormat>
  <Paragraphs>147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Дерево</vt:lpstr>
      <vt:lpstr>Русский язык. Итоговое собеседование. Методический аспект</vt:lpstr>
      <vt:lpstr>Итоговое собеседование: общие положения</vt:lpstr>
      <vt:lpstr>Структура итогового собеседования</vt:lpstr>
      <vt:lpstr>МОДЕЛЬ ИТОГОВОГО СОБЕСЕДОВАНИЯ ПО РУССКОМУ ЯЗЫКУ выпускников основной школы </vt:lpstr>
      <vt:lpstr>Обратите внимание!</vt:lpstr>
      <vt:lpstr>Особенности задания 1 (чтение текста):</vt:lpstr>
      <vt:lpstr>Подготовка к выполнению задания 1</vt:lpstr>
      <vt:lpstr>Особенности задания 2 (пересказ прочитанного текста):</vt:lpstr>
      <vt:lpstr>Подготовка к выполнению задания 2</vt:lpstr>
      <vt:lpstr>Особенности задания 3 (монологическое высказывание):</vt:lpstr>
      <vt:lpstr>Подготовка к выполнению задания 3</vt:lpstr>
      <vt:lpstr>Особенности задания 4 (диалог):</vt:lpstr>
      <vt:lpstr>Подготовка к выполнению задания 4</vt:lpstr>
      <vt:lpstr>Изменения в оценке ответов</vt:lpstr>
      <vt:lpstr>Оценка чтения текста вслух (задание 1) </vt:lpstr>
      <vt:lpstr>Оценка подробного пересказа (задание 2) </vt:lpstr>
      <vt:lpstr>Оценка монологического высказывания (задание 3) </vt:lpstr>
      <vt:lpstr>Оценка Диалога (задание 4) </vt:lpstr>
      <vt:lpstr>Оценка грамотности речи</vt:lpstr>
      <vt:lpstr>Иные изменения  в критериальной базе оценивания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Влидимир</dc:creator>
  <cp:lastModifiedBy>User</cp:lastModifiedBy>
  <cp:revision>44</cp:revision>
  <dcterms:created xsi:type="dcterms:W3CDTF">2019-01-27T18:00:30Z</dcterms:created>
  <dcterms:modified xsi:type="dcterms:W3CDTF">2024-12-11T08:00:28Z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TC300090669990</vt:lpwstr>
  </property>
</Properties>
</file>